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56" r:id="rId2"/>
    <p:sldId id="286" r:id="rId3"/>
    <p:sldId id="321" r:id="rId4"/>
    <p:sldId id="324" r:id="rId5"/>
    <p:sldId id="323" r:id="rId6"/>
    <p:sldId id="34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2FBFD7"/>
    <a:srgbClr val="2693A4"/>
    <a:srgbClr val="0FC637"/>
    <a:srgbClr val="31C6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96059" autoAdjust="0"/>
  </p:normalViewPr>
  <p:slideViewPr>
    <p:cSldViewPr snapToGrid="0" snapToObjects="1">
      <p:cViewPr varScale="1">
        <p:scale>
          <a:sx n="71" d="100"/>
          <a:sy n="71" d="100"/>
        </p:scale>
        <p:origin x="62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A3C28B-CFE5-124B-AC91-C811C850DA7D}" type="datetimeFigureOut">
              <a:rPr lang="en-US" smtClean="0"/>
              <a:t>7/24/2018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03D280-2454-6C44-9054-0650C01410AC}" type="slidenum">
              <a:rPr lang="en-US" smtClean="0"/>
              <a:t>‹#›</a:t>
            </a:fld>
            <a:endParaRPr lang="en-US" dirty="0"/>
          </a:p>
        </p:txBody>
      </p:sp>
    </p:spTree>
    <p:extLst>
      <p:ext uri="{BB962C8B-B14F-4D97-AF65-F5344CB8AC3E}">
        <p14:creationId xmlns:p14="http://schemas.microsoft.com/office/powerpoint/2010/main" val="2798100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2E94D-B63F-E144-8E47-7D5C9AB659F6}" type="datetimeFigureOut">
              <a:rPr lang="en-US" smtClean="0"/>
              <a:pPr/>
              <a:t>7/24/2018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2BCB5B-D9C4-BC40-95FB-7E5FD6F60282}" type="slidenum">
              <a:rPr lang="en-US" smtClean="0"/>
              <a:pPr/>
              <a:t>‹#›</a:t>
            </a:fld>
            <a:endParaRPr lang="en-US" dirty="0"/>
          </a:p>
        </p:txBody>
      </p:sp>
    </p:spTree>
    <p:extLst>
      <p:ext uri="{BB962C8B-B14F-4D97-AF65-F5344CB8AC3E}">
        <p14:creationId xmlns:p14="http://schemas.microsoft.com/office/powerpoint/2010/main" val="1434345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Good afternoon. Today I am discussing the</a:t>
            </a:r>
            <a:r>
              <a:rPr lang="en-US" sz="1200" kern="1200" baseline="0" dirty="0" smtClean="0">
                <a:solidFill>
                  <a:schemeClr val="tx1"/>
                </a:solidFill>
                <a:effectLst/>
                <a:latin typeface="+mn-lt"/>
                <a:ea typeface="+mn-ea"/>
                <a:cs typeface="+mn-cs"/>
              </a:rPr>
              <a:t> causes and predictors of mortality among people who inject drugs in Tijuana, </a:t>
            </a:r>
            <a:r>
              <a:rPr lang="en-US" sz="1200" kern="1200" dirty="0" smtClean="0">
                <a:solidFill>
                  <a:schemeClr val="tx1"/>
                </a:solidFill>
                <a:effectLst/>
                <a:latin typeface="+mn-lt"/>
                <a:ea typeface="+mn-ea"/>
                <a:cs typeface="+mn-cs"/>
              </a:rPr>
              <a:t>Mexico.</a:t>
            </a:r>
            <a:endParaRPr lang="en-US" b="1" dirty="0"/>
          </a:p>
        </p:txBody>
      </p:sp>
      <p:sp>
        <p:nvSpPr>
          <p:cNvPr id="4" name="Slide Number Placeholder 3"/>
          <p:cNvSpPr>
            <a:spLocks noGrp="1"/>
          </p:cNvSpPr>
          <p:nvPr>
            <p:ph type="sldNum" sz="quarter" idx="10"/>
          </p:nvPr>
        </p:nvSpPr>
        <p:spPr/>
        <p:txBody>
          <a:bodyPr/>
          <a:lstStyle/>
          <a:p>
            <a:fld id="{1A2BCB5B-D9C4-BC40-95FB-7E5FD6F60282}" type="slidenum">
              <a:rPr lang="en-US" smtClean="0"/>
              <a:pPr/>
              <a:t>1</a:t>
            </a:fld>
            <a:endParaRPr lang="en-US" dirty="0"/>
          </a:p>
        </p:txBody>
      </p:sp>
    </p:spTree>
    <p:extLst>
      <p:ext uri="{BB962C8B-B14F-4D97-AF65-F5344CB8AC3E}">
        <p14:creationId xmlns:p14="http://schemas.microsoft.com/office/powerpoint/2010/main" val="121438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It is well established that people who inject drugs (PWID) are at increased risk of mortality; however, more research is needed on the causes and predictors of death in contexts, like Mexico, and in border communities, like Tijuana. There are an estimated 10,000 PWID living in Tijuana, a city with substantial markets for drugs and sex work that is also one of the busiest border crossings in the world. HIV prevalence among PWID is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higher rates among key sub-populations, like female PWID who trade sex (12%).</a:t>
            </a:r>
            <a:r>
              <a:rPr lang="en-US" sz="1200" kern="1200" baseline="0" dirty="0" smtClean="0">
                <a:solidFill>
                  <a:schemeClr val="tx1"/>
                </a:solidFill>
                <a:effectLst/>
                <a:latin typeface="+mn-lt"/>
                <a:ea typeface="+mn-ea"/>
                <a:cs typeface="+mn-cs"/>
              </a:rPr>
              <a:t> However,</a:t>
            </a:r>
            <a:r>
              <a:rPr lang="en-US" sz="1200" kern="1200" dirty="0" smtClean="0">
                <a:solidFill>
                  <a:schemeClr val="tx1"/>
                </a:solidFill>
                <a:effectLst/>
                <a:latin typeface="+mn-lt"/>
                <a:ea typeface="+mn-ea"/>
                <a:cs typeface="+mn-cs"/>
              </a:rPr>
              <a:t> HIV is only one factor that may underlie increased risk for mortality</a:t>
            </a:r>
            <a:r>
              <a:rPr lang="en-US" sz="1200" kern="1200" baseline="0" dirty="0" smtClean="0">
                <a:solidFill>
                  <a:schemeClr val="tx1"/>
                </a:solidFill>
                <a:effectLst/>
                <a:latin typeface="+mn-lt"/>
                <a:ea typeface="+mn-ea"/>
                <a:cs typeface="+mn-cs"/>
              </a:rPr>
              <a:t> as </a:t>
            </a:r>
            <a:r>
              <a:rPr lang="en-US" sz="1200" kern="1200" dirty="0" smtClean="0">
                <a:solidFill>
                  <a:schemeClr val="tx1"/>
                </a:solidFill>
                <a:effectLst/>
                <a:latin typeface="+mn-lt"/>
                <a:ea typeface="+mn-ea"/>
                <a:cs typeface="+mn-cs"/>
              </a:rPr>
              <a:t>Tijuana is characterized by high levels of homelessness and public injecting, but also limited opportunities for access to quality affordable drug treatment. </a:t>
            </a:r>
          </a:p>
          <a:p>
            <a:endParaRPr lang="en-US" dirty="0" smtClean="0"/>
          </a:p>
          <a:p>
            <a:r>
              <a:rPr lang="en-US" sz="1200" kern="1200" dirty="0" smtClean="0">
                <a:solidFill>
                  <a:schemeClr val="tx1"/>
                </a:solidFill>
                <a:effectLst/>
                <a:latin typeface="+mn-lt"/>
                <a:ea typeface="+mn-ea"/>
                <a:cs typeface="+mn-cs"/>
              </a:rPr>
              <a:t>In Mexico, recent changes in legislation also impact the lives of PWID. New drug policies, which passed in 2009, both decriminalized the possession of small quantities of illegal substances and mandated the expansion of addiction treatment with the expectation that police would divert individuals to treatment. </a:t>
            </a:r>
            <a:endParaRPr lang="en-US" dirty="0"/>
          </a:p>
        </p:txBody>
      </p:sp>
      <p:sp>
        <p:nvSpPr>
          <p:cNvPr id="4" name="Slide Number Placeholder 3"/>
          <p:cNvSpPr>
            <a:spLocks noGrp="1"/>
          </p:cNvSpPr>
          <p:nvPr>
            <p:ph type="sldNum" sz="quarter" idx="10"/>
          </p:nvPr>
        </p:nvSpPr>
        <p:spPr/>
        <p:txBody>
          <a:bodyPr/>
          <a:lstStyle/>
          <a:p>
            <a:fld id="{1A2BCB5B-D9C4-BC40-95FB-7E5FD6F60282}" type="slidenum">
              <a:rPr lang="en-US" smtClean="0"/>
              <a:pPr/>
              <a:t>2</a:t>
            </a:fld>
            <a:endParaRPr lang="en-US" dirty="0"/>
          </a:p>
        </p:txBody>
      </p:sp>
    </p:spTree>
    <p:extLst>
      <p:ext uri="{BB962C8B-B14F-4D97-AF65-F5344CB8AC3E}">
        <p14:creationId xmlns:p14="http://schemas.microsoft.com/office/powerpoint/2010/main" val="285174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Proyecto El Cuete </a:t>
            </a:r>
            <a:r>
              <a:rPr lang="en-US" sz="1200" kern="1200" dirty="0" smtClean="0">
                <a:solidFill>
                  <a:schemeClr val="tx1"/>
                </a:solidFill>
                <a:effectLst/>
                <a:latin typeface="+mn-lt"/>
                <a:ea typeface="+mn-ea"/>
                <a:cs typeface="+mn-cs"/>
              </a:rPr>
              <a:t>is a prospective community-based cohort of PWID in Tijuana, Mexico, which includes individuals aged 18 or older who reported injecting drugs in past 30 days. Study participants were recruited through self-referral, word of mouth, and street outreach.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analysis included PWID recruited between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April 2011 and December</a:t>
            </a:r>
            <a:r>
              <a:rPr lang="en-US" sz="1200" kern="1200" baseline="0" dirty="0" smtClean="0">
                <a:solidFill>
                  <a:schemeClr val="tx1"/>
                </a:solidFill>
                <a:effectLst/>
                <a:latin typeface="+mn-lt"/>
                <a:ea typeface="+mn-ea"/>
                <a:cs typeface="+mn-cs"/>
              </a:rPr>
              <a:t> 2017</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primary outcome was all-cause mortality rates, which was determined by death certificate, confirmed deaths, or through ongoing follow up with contacts provided by participants, which we call unconfirmed deaths. Mortality rates were calculated using person-time for the total sample and separately by HIV status. A multivariable model was constructed by using Poisson regression to</a:t>
            </a:r>
            <a:r>
              <a:rPr lang="en-US" sz="1200" kern="1200" baseline="0" dirty="0" smtClean="0">
                <a:solidFill>
                  <a:schemeClr val="tx1"/>
                </a:solidFill>
                <a:effectLst/>
                <a:latin typeface="+mn-lt"/>
                <a:ea typeface="+mn-ea"/>
                <a:cs typeface="+mn-cs"/>
              </a:rPr>
              <a:t> examine</a:t>
            </a:r>
            <a:r>
              <a:rPr lang="en-US" sz="1200" kern="1200" dirty="0" smtClean="0">
                <a:solidFill>
                  <a:schemeClr val="tx1"/>
                </a:solidFill>
                <a:effectLst/>
                <a:latin typeface="+mn-lt"/>
                <a:ea typeface="+mn-ea"/>
                <a:cs typeface="+mn-cs"/>
              </a:rPr>
              <a:t> variables associated with time to all-cause mortality.</a:t>
            </a:r>
            <a:endParaRPr lang="en-US" dirty="0"/>
          </a:p>
        </p:txBody>
      </p:sp>
      <p:sp>
        <p:nvSpPr>
          <p:cNvPr id="4" name="Slide Number Placeholder 3"/>
          <p:cNvSpPr>
            <a:spLocks noGrp="1"/>
          </p:cNvSpPr>
          <p:nvPr>
            <p:ph type="sldNum" sz="quarter" idx="10"/>
          </p:nvPr>
        </p:nvSpPr>
        <p:spPr/>
        <p:txBody>
          <a:bodyPr/>
          <a:lstStyle/>
          <a:p>
            <a:fld id="{AA2DBBC2-90BF-A34F-8477-4670A45B76CF}" type="slidenum">
              <a:rPr lang="en-US" smtClean="0"/>
              <a:t>3</a:t>
            </a:fld>
            <a:endParaRPr lang="en-US" dirty="0"/>
          </a:p>
        </p:txBody>
      </p:sp>
    </p:spTree>
    <p:extLst>
      <p:ext uri="{BB962C8B-B14F-4D97-AF65-F5344CB8AC3E}">
        <p14:creationId xmlns:p14="http://schemas.microsoft.com/office/powerpoint/2010/main" val="154179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total of 863 eligible individuals were followed for up to 78 months.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here were 133 deaths (57 confirmed, 76 unconfirmed), with an incidence density of mortality of 18 deaths per 1000 person-years for confirmed deaths and 39 for all deaths, including unconfirmed ones. Mortality rates were substantially higher among PWID who were HIV+. Confirmed deaths resulted primarily from homicide/trauma (26%), overdose (26%), septic shock (18%), HIV-related causes (9%)</a:t>
            </a:r>
            <a:r>
              <a:rPr lang="en-US" sz="1200" kern="1200" baseline="0" dirty="0" smtClean="0">
                <a:solidFill>
                  <a:schemeClr val="tx1"/>
                </a:solidFill>
                <a:effectLst/>
                <a:latin typeface="+mn-lt"/>
                <a:ea typeface="+mn-ea"/>
                <a:cs typeface="+mn-cs"/>
              </a:rPr>
              <a:t> and substance use related causes [</a:t>
            </a:r>
            <a:r>
              <a:rPr lang="en-US" sz="1200" kern="1200" dirty="0" smtClean="0">
                <a:solidFill>
                  <a:schemeClr val="tx1"/>
                </a:solidFill>
                <a:effectLst/>
                <a:latin typeface="+mn-lt"/>
                <a:ea typeface="+mn-ea"/>
                <a:cs typeface="+mn-cs"/>
              </a:rPr>
              <a:t>organ failure from chronic substance use (9%), Hepatitis C (7%), and tuberculosis (5%].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Baseline HIV </a:t>
            </a:r>
            <a:r>
              <a:rPr lang="en-US" sz="1200" kern="1200" dirty="0" err="1" smtClean="0">
                <a:solidFill>
                  <a:schemeClr val="tx1"/>
                </a:solidFill>
                <a:effectLst/>
                <a:latin typeface="+mn-lt"/>
                <a:ea typeface="+mn-ea"/>
                <a:cs typeface="+mn-cs"/>
              </a:rPr>
              <a:t>seropositivity</a:t>
            </a:r>
            <a:r>
              <a:rPr lang="en-US" sz="1200" kern="1200" dirty="0" smtClean="0">
                <a:solidFill>
                  <a:schemeClr val="tx1"/>
                </a:solidFill>
                <a:effectLst/>
                <a:latin typeface="+mn-lt"/>
                <a:ea typeface="+mn-ea"/>
                <a:cs typeface="+mn-cs"/>
              </a:rPr>
              <a:t> was associated with 4X higher risk of mortality and being arrested for drug sales was</a:t>
            </a:r>
            <a:r>
              <a:rPr lang="en-US" sz="1200" kern="1200" baseline="0" dirty="0" smtClean="0">
                <a:solidFill>
                  <a:schemeClr val="tx1"/>
                </a:solidFill>
                <a:effectLst/>
                <a:latin typeface="+mn-lt"/>
                <a:ea typeface="+mn-ea"/>
                <a:cs typeface="+mn-cs"/>
              </a:rPr>
              <a:t> associated with </a:t>
            </a:r>
            <a:r>
              <a:rPr lang="en-US" sz="1200" kern="1200" dirty="0" smtClean="0">
                <a:solidFill>
                  <a:schemeClr val="tx1"/>
                </a:solidFill>
                <a:effectLst/>
                <a:latin typeface="+mn-lt"/>
                <a:ea typeface="+mn-ea"/>
                <a:cs typeface="+mn-cs"/>
              </a:rPr>
              <a:t>6X higher risk of mortality. Stopping injection for a period of ≥6 months was</a:t>
            </a:r>
            <a:r>
              <a:rPr lang="en-US" sz="1200" kern="1200" baseline="0" dirty="0" smtClean="0">
                <a:solidFill>
                  <a:schemeClr val="tx1"/>
                </a:solidFill>
                <a:effectLst/>
                <a:latin typeface="+mn-lt"/>
                <a:ea typeface="+mn-ea"/>
                <a:cs typeface="+mn-cs"/>
              </a:rPr>
              <a:t> protective.</a:t>
            </a:r>
            <a:endParaRPr lang="en-US" dirty="0" smtClean="0">
              <a:effectLst/>
            </a:endParaRPr>
          </a:p>
        </p:txBody>
      </p:sp>
      <p:sp>
        <p:nvSpPr>
          <p:cNvPr id="4" name="Slide Number Placeholder 3"/>
          <p:cNvSpPr>
            <a:spLocks noGrp="1"/>
          </p:cNvSpPr>
          <p:nvPr>
            <p:ph type="sldNum" sz="quarter" idx="10"/>
          </p:nvPr>
        </p:nvSpPr>
        <p:spPr/>
        <p:txBody>
          <a:bodyPr/>
          <a:lstStyle/>
          <a:p>
            <a:fld id="{AA2DBBC2-90BF-A34F-8477-4670A45B76CF}" type="slidenum">
              <a:rPr lang="en-US" smtClean="0"/>
              <a:t>4</a:t>
            </a:fld>
            <a:endParaRPr lang="en-US" dirty="0"/>
          </a:p>
        </p:txBody>
      </p:sp>
    </p:spTree>
    <p:extLst>
      <p:ext uri="{BB962C8B-B14F-4D97-AF65-F5344CB8AC3E}">
        <p14:creationId xmlns:p14="http://schemas.microsoft.com/office/powerpoint/2010/main" val="467275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The mortality rate for PWID was high and stemmed from HIV, but also from factors associated with the structural context. Particularly concerning, was that over </a:t>
            </a:r>
            <a:r>
              <a:rPr lang="en-US" sz="1200" kern="1200" baseline="0" dirty="0" smtClean="0">
                <a:solidFill>
                  <a:schemeClr val="tx1"/>
                </a:solidFill>
                <a:effectLst/>
                <a:latin typeface="+mn-lt"/>
                <a:ea typeface="+mn-ea"/>
                <a:cs typeface="+mn-cs"/>
              </a:rPr>
              <a:t>half of all deaths stemmed from preventable causes, like homicide or overdose, which suggests that there is a need for public health efforts to reduce marginalization, </a:t>
            </a:r>
            <a:r>
              <a:rPr lang="en-US" sz="1200" kern="1200" dirty="0" smtClean="0">
                <a:solidFill>
                  <a:schemeClr val="tx1"/>
                </a:solidFill>
                <a:effectLst/>
                <a:latin typeface="+mn-lt"/>
                <a:ea typeface="+mn-ea"/>
                <a:cs typeface="+mn-cs"/>
              </a:rPr>
              <a:t>create safer environments such as supervised consumption facilities, and to ensure that PWID have access to medication-assisted</a:t>
            </a:r>
            <a:r>
              <a:rPr lang="en-US" sz="1200" kern="1200" baseline="0" dirty="0" smtClean="0">
                <a:solidFill>
                  <a:schemeClr val="tx1"/>
                </a:solidFill>
                <a:effectLst/>
                <a:latin typeface="+mn-lt"/>
                <a:ea typeface="+mn-ea"/>
                <a:cs typeface="+mn-cs"/>
              </a:rPr>
              <a:t> drug treatment</a:t>
            </a:r>
            <a:r>
              <a:rPr lang="en-US" sz="1200" kern="1200" dirty="0" smtClean="0">
                <a:solidFill>
                  <a:schemeClr val="tx1"/>
                </a:solidFill>
                <a:effectLst/>
                <a:latin typeface="+mn-lt"/>
                <a:ea typeface="+mn-ea"/>
                <a:cs typeface="+mn-cs"/>
              </a:rPr>
              <a:t>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to other studies, HIV infection was also a major factor contributing to high rates of mortality. In Mexico, health care is universal, including ART; however, access can be limited, especially for stigmatized</a:t>
            </a:r>
            <a:r>
              <a:rPr lang="en-US" sz="1200" kern="1200" baseline="0" dirty="0" smtClean="0">
                <a:solidFill>
                  <a:schemeClr val="tx1"/>
                </a:solidFill>
                <a:effectLst/>
                <a:latin typeface="+mn-lt"/>
                <a:ea typeface="+mn-ea"/>
                <a:cs typeface="+mn-cs"/>
              </a:rPr>
              <a:t> p</a:t>
            </a:r>
            <a:r>
              <a:rPr lang="en-US" sz="1200" kern="1200" dirty="0" smtClean="0">
                <a:solidFill>
                  <a:schemeClr val="tx1"/>
                </a:solidFill>
                <a:effectLst/>
                <a:latin typeface="+mn-lt"/>
                <a:ea typeface="+mn-ea"/>
                <a:cs typeface="+mn-cs"/>
              </a:rPr>
              <a:t>opulations. Previous studies have shown that in Tijuana, PWID relative to non-PWID were the least likely to have been previously tested or to have initiated HIV care,</a:t>
            </a:r>
            <a:r>
              <a:rPr lang="en-US" sz="1200" kern="1200" baseline="0" dirty="0" smtClean="0">
                <a:solidFill>
                  <a:schemeClr val="tx1"/>
                </a:solidFill>
                <a:effectLst/>
                <a:latin typeface="+mn-lt"/>
                <a:ea typeface="+mn-ea"/>
                <a:cs typeface="+mn-cs"/>
              </a:rPr>
              <a:t> suggesting a need </a:t>
            </a:r>
            <a:r>
              <a:rPr lang="en-US" sz="1200" kern="1200" dirty="0" smtClean="0">
                <a:solidFill>
                  <a:schemeClr val="tx1"/>
                </a:solidFill>
                <a:effectLst/>
                <a:latin typeface="+mn-lt"/>
                <a:ea typeface="+mn-ea"/>
                <a:cs typeface="+mn-cs"/>
              </a:rPr>
              <a:t>to improve the HIV care continuum for PWID.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note, interactions with police, specifically being arrested for drug sales, was a highly significant predictor of mortality.</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espite drug law reforms designed to shift to a public health model, research suggests that police encounters for PWID are common, including arrest, detainments, harassment and violence.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results suggest that interactions with police, which could serve as an opportunity to connect PWID with supportive services, may instead be a source and facilitator of health harms. Trainings and other structural interventions focused on the integration of law enforcement and public health continue to be needed to reduce mortality among PWID in this context. Additionally, these results point to the need to develop alternative income generation strategies for</a:t>
            </a:r>
            <a:r>
              <a:rPr lang="en-US" sz="1200" kern="1200" baseline="0" dirty="0" smtClean="0">
                <a:solidFill>
                  <a:schemeClr val="tx1"/>
                </a:solidFill>
                <a:effectLst/>
                <a:latin typeface="+mn-lt"/>
                <a:ea typeface="+mn-ea"/>
                <a:cs typeface="+mn-cs"/>
              </a:rPr>
              <a:t> drug-involved communities so that individuals don’t have to rely on the drug trade for economic survival.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a:t>
            </a:r>
            <a:r>
              <a:rPr lang="en-US" sz="1200" kern="1200" baseline="0" dirty="0" smtClean="0">
                <a:solidFill>
                  <a:schemeClr val="tx1"/>
                </a:solidFill>
                <a:effectLst/>
                <a:latin typeface="+mn-lt"/>
                <a:ea typeface="+mn-ea"/>
                <a:cs typeface="+mn-cs"/>
              </a:rPr>
              <a:t> we found t</a:t>
            </a:r>
            <a:r>
              <a:rPr lang="en-US" sz="1200" kern="1200" dirty="0" smtClean="0">
                <a:solidFill>
                  <a:schemeClr val="tx1"/>
                </a:solidFill>
                <a:effectLst/>
                <a:latin typeface="+mn-lt"/>
                <a:ea typeface="+mn-ea"/>
                <a:cs typeface="+mn-cs"/>
              </a:rPr>
              <a:t>hat even short periods of injection cessation were associated with lower risk of mortality, which indicates a need for improved access to MAT to reduce injecting. At the time of this analysis, however, there were three private methadone maintenance clinics operating in Tijuana, all which charged a fee, which can make treatment unattainable for PWID who are often economically marginalized.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Overall,</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high rates of mortality among PWID presented here should serve as a call to action for public health agencies to prioritize the lives of this population by preventing their deaths.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A2DBBC2-90BF-A34F-8477-4670A45B76CF}" type="slidenum">
              <a:rPr lang="en-US" smtClean="0"/>
              <a:t>5</a:t>
            </a:fld>
            <a:endParaRPr lang="en-US" dirty="0"/>
          </a:p>
        </p:txBody>
      </p:sp>
    </p:spTree>
    <p:extLst>
      <p:ext uri="{BB962C8B-B14F-4D97-AF65-F5344CB8AC3E}">
        <p14:creationId xmlns:p14="http://schemas.microsoft.com/office/powerpoint/2010/main" val="59573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your time</a:t>
            </a:r>
            <a:r>
              <a:rPr lang="en-US" baseline="0" dirty="0" smtClean="0"/>
              <a:t>. I look forward to your questions.</a:t>
            </a:r>
            <a:endParaRPr lang="en-US" dirty="0"/>
          </a:p>
        </p:txBody>
      </p:sp>
      <p:sp>
        <p:nvSpPr>
          <p:cNvPr id="4" name="Slide Number Placeholder 3"/>
          <p:cNvSpPr>
            <a:spLocks noGrp="1"/>
          </p:cNvSpPr>
          <p:nvPr>
            <p:ph type="sldNum" sz="quarter" idx="10"/>
          </p:nvPr>
        </p:nvSpPr>
        <p:spPr/>
        <p:txBody>
          <a:bodyPr/>
          <a:lstStyle/>
          <a:p>
            <a:fld id="{1A2BCB5B-D9C4-BC40-95FB-7E5FD6F60282}" type="slidenum">
              <a:rPr lang="en-US" smtClean="0"/>
              <a:pPr/>
              <a:t>6</a:t>
            </a:fld>
            <a:endParaRPr lang="en-US" dirty="0"/>
          </a:p>
        </p:txBody>
      </p:sp>
    </p:spTree>
    <p:extLst>
      <p:ext uri="{BB962C8B-B14F-4D97-AF65-F5344CB8AC3E}">
        <p14:creationId xmlns:p14="http://schemas.microsoft.com/office/powerpoint/2010/main" val="319855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5E889-038B-B249-9F1C-1DCE3200F8CA}" type="datetime1">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8F501-706B-CB41-A1F0-0F4C9355067A}" type="datetime1">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1C13D-3018-7746-9C78-6AAC939CD0C6}" type="datetime1">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2A8D41-4305-2047-9EA0-F4ED7ABC0708}" type="datetime1">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CEC79-83C7-664B-9FBD-4CBB3D66CB25}" type="datetime1">
              <a:rPr lang="en-US" smtClean="0"/>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CD9437-7B90-DD45-BDA3-769130B1CE5E}" type="datetime1">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43F44-7C12-C64E-B9F1-33E9D43DBAE5}" type="datetime1">
              <a:rPr lang="en-US" smtClean="0"/>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7C25F2-9414-FB43-8FFA-C38B82255E83}" type="datetime1">
              <a:rPr lang="en-US" smtClean="0"/>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216C-F011-4D44-9B3A-FE2213B1E3BC}" type="datetime1">
              <a:rPr lang="en-US" smtClean="0"/>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FB70B-EC45-8744-A4BD-9C676287C3FF}" type="datetime1">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602BC-8E9D-0148-8608-2A559DD39305}" type="datetime1">
              <a:rPr lang="en-US" smtClean="0"/>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4A792-126F-BE42-AB4E-A1C6230EE29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7ADFB-5D53-514E-9142-1CB903887695}" type="datetime1">
              <a:rPr lang="en-US" smtClean="0"/>
              <a:t>7/24/2018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4A792-126F-BE42-AB4E-A1C6230EE29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860" y="785789"/>
            <a:ext cx="7834340" cy="2548391"/>
          </a:xfrm>
        </p:spPr>
        <p:txBody>
          <a:bodyPr>
            <a:noAutofit/>
          </a:bodyPr>
          <a:lstStyle/>
          <a:p>
            <a:pPr algn="l">
              <a:spcBef>
                <a:spcPts val="1800"/>
              </a:spcBef>
            </a:pPr>
            <a:r>
              <a:rPr lang="en-US" sz="4000" b="1" dirty="0">
                <a:solidFill>
                  <a:schemeClr val="accent2">
                    <a:lumMod val="75000"/>
                  </a:schemeClr>
                </a:solidFill>
                <a:latin typeface="Cambria"/>
                <a:cs typeface="Cambria"/>
              </a:rPr>
              <a:t>Causes and Predictors of Mortality among </a:t>
            </a:r>
            <a:br>
              <a:rPr lang="en-US" sz="4000" b="1" dirty="0">
                <a:solidFill>
                  <a:schemeClr val="accent2">
                    <a:lumMod val="75000"/>
                  </a:schemeClr>
                </a:solidFill>
                <a:latin typeface="Cambria"/>
                <a:cs typeface="Cambria"/>
              </a:rPr>
            </a:br>
            <a:r>
              <a:rPr lang="en-US" sz="4000" b="1" dirty="0">
                <a:solidFill>
                  <a:schemeClr val="accent2">
                    <a:lumMod val="75000"/>
                  </a:schemeClr>
                </a:solidFill>
                <a:latin typeface="Cambria"/>
                <a:cs typeface="Cambria"/>
              </a:rPr>
              <a:t>People who Inject Drugs in Tijuana: 2011-2017</a:t>
            </a:r>
            <a:endParaRPr lang="en-US" sz="3200" b="1" i="1" dirty="0">
              <a:solidFill>
                <a:schemeClr val="accent2">
                  <a:lumMod val="75000"/>
                </a:schemeClr>
              </a:solidFill>
            </a:endParaRPr>
          </a:p>
        </p:txBody>
      </p:sp>
      <p:sp>
        <p:nvSpPr>
          <p:cNvPr id="3" name="Subtitle 2"/>
          <p:cNvSpPr>
            <a:spLocks noGrp="1"/>
          </p:cNvSpPr>
          <p:nvPr>
            <p:ph type="subTitle" idx="1"/>
          </p:nvPr>
        </p:nvSpPr>
        <p:spPr>
          <a:xfrm>
            <a:off x="685799" y="3802031"/>
            <a:ext cx="7772401" cy="2581354"/>
          </a:xfrm>
        </p:spPr>
        <p:txBody>
          <a:bodyPr>
            <a:normAutofit lnSpcReduction="10000"/>
          </a:bodyPr>
          <a:lstStyle/>
          <a:p>
            <a:pPr algn="l"/>
            <a:r>
              <a:rPr lang="en-US" sz="2800" b="1" dirty="0" smtClean="0">
                <a:solidFill>
                  <a:srgbClr val="000000"/>
                </a:solidFill>
              </a:rPr>
              <a:t>IAS Conference: </a:t>
            </a:r>
            <a:r>
              <a:rPr lang="en-US" sz="2800" b="1" dirty="0" smtClean="0">
                <a:solidFill>
                  <a:schemeClr val="accent2">
                    <a:lumMod val="75000"/>
                  </a:schemeClr>
                </a:solidFill>
              </a:rPr>
              <a:t>July 23, 2018</a:t>
            </a:r>
          </a:p>
          <a:p>
            <a:pPr algn="l"/>
            <a:endParaRPr lang="en-US" sz="2800" b="1" i="1" dirty="0">
              <a:solidFill>
                <a:schemeClr val="tx1">
                  <a:lumMod val="65000"/>
                  <a:lumOff val="35000"/>
                </a:schemeClr>
              </a:solidFill>
              <a:latin typeface="Cambria"/>
              <a:cs typeface="Cambria"/>
            </a:endParaRPr>
          </a:p>
          <a:p>
            <a:pPr algn="l"/>
            <a:r>
              <a:rPr lang="en-US" sz="2800" dirty="0" smtClean="0">
                <a:solidFill>
                  <a:schemeClr val="accent2">
                    <a:lumMod val="50000"/>
                  </a:schemeClr>
                </a:solidFill>
                <a:latin typeface="Cambria"/>
                <a:cs typeface="Cambria"/>
              </a:rPr>
              <a:t>Brooke </a:t>
            </a:r>
            <a:r>
              <a:rPr lang="en-US" sz="2800" dirty="0">
                <a:solidFill>
                  <a:schemeClr val="accent2">
                    <a:lumMod val="50000"/>
                  </a:schemeClr>
                </a:solidFill>
                <a:latin typeface="Cambria"/>
                <a:cs typeface="Cambria"/>
              </a:rPr>
              <a:t>S. West</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Daniela Abramovitz</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Patricia E. Gonzalez-Zuniga</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Gudelia Rangel</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Dan Werb</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Javier Cepeda</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Leo Beletsky</a:t>
            </a:r>
            <a:r>
              <a:rPr lang="en-US" sz="2800" dirty="0" smtClean="0">
                <a:solidFill>
                  <a:schemeClr val="accent2">
                    <a:lumMod val="50000"/>
                  </a:schemeClr>
                </a:solidFill>
                <a:latin typeface="Cambria"/>
                <a:cs typeface="Cambria"/>
              </a:rPr>
              <a:t>, </a:t>
            </a:r>
            <a:r>
              <a:rPr lang="en-US" sz="2800" dirty="0">
                <a:solidFill>
                  <a:schemeClr val="accent2">
                    <a:lumMod val="50000"/>
                  </a:schemeClr>
                </a:solidFill>
                <a:latin typeface="Cambria"/>
                <a:cs typeface="Cambria"/>
              </a:rPr>
              <a:t>and Steffanie </a:t>
            </a:r>
            <a:r>
              <a:rPr lang="en-US" sz="2800" dirty="0" smtClean="0">
                <a:solidFill>
                  <a:schemeClr val="accent2">
                    <a:lumMod val="50000"/>
                  </a:schemeClr>
                </a:solidFill>
                <a:latin typeface="Cambria"/>
                <a:cs typeface="Cambria"/>
              </a:rPr>
              <a:t>Strathdee</a:t>
            </a:r>
            <a:endParaRPr lang="en-US" sz="2800" b="1" dirty="0">
              <a:solidFill>
                <a:schemeClr val="accent2">
                  <a:lumMod val="50000"/>
                </a:schemeClr>
              </a:solidFill>
              <a:latin typeface="Cambria"/>
              <a:cs typeface="Cambri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6" y="273707"/>
            <a:ext cx="8229600" cy="649109"/>
          </a:xfrm>
        </p:spPr>
        <p:txBody>
          <a:bodyPr>
            <a:normAutofit fontScale="90000"/>
          </a:bodyPr>
          <a:lstStyle/>
          <a:p>
            <a:pPr algn="l"/>
            <a:r>
              <a:rPr lang="en-US" b="1" dirty="0" smtClean="0">
                <a:solidFill>
                  <a:schemeClr val="accent4">
                    <a:lumMod val="75000"/>
                  </a:schemeClr>
                </a:solidFill>
                <a:latin typeface="Cambria"/>
                <a:cs typeface="Cambria"/>
              </a:rPr>
              <a:t>Background</a:t>
            </a:r>
            <a:endParaRPr lang="en-US" b="1" dirty="0">
              <a:solidFill>
                <a:schemeClr val="accent4">
                  <a:lumMod val="75000"/>
                </a:schemeClr>
              </a:solidFill>
              <a:latin typeface="Cambria"/>
              <a:cs typeface="Cambria"/>
            </a:endParaRPr>
          </a:p>
        </p:txBody>
      </p:sp>
      <p:sp>
        <p:nvSpPr>
          <p:cNvPr id="3" name="Content Placeholder 2"/>
          <p:cNvSpPr>
            <a:spLocks noGrp="1"/>
          </p:cNvSpPr>
          <p:nvPr>
            <p:ph idx="1"/>
          </p:nvPr>
        </p:nvSpPr>
        <p:spPr>
          <a:xfrm>
            <a:off x="378196" y="1164031"/>
            <a:ext cx="8448155" cy="864702"/>
          </a:xfrm>
        </p:spPr>
        <p:txBody>
          <a:bodyPr>
            <a:noAutofit/>
          </a:bodyPr>
          <a:lstStyle/>
          <a:p>
            <a:pPr marL="128587" indent="0">
              <a:spcAft>
                <a:spcPts val="1000"/>
              </a:spcAft>
              <a:buNone/>
            </a:pPr>
            <a:r>
              <a:rPr lang="en-US" sz="2400" b="1" dirty="0" smtClean="0">
                <a:solidFill>
                  <a:schemeClr val="accent2">
                    <a:lumMod val="50000"/>
                  </a:schemeClr>
                </a:solidFill>
                <a:latin typeface="Cambria"/>
                <a:cs typeface="Cambria"/>
              </a:rPr>
              <a:t>What are the causes </a:t>
            </a:r>
            <a:r>
              <a:rPr lang="en-US" sz="2400" b="1" dirty="0">
                <a:solidFill>
                  <a:schemeClr val="accent2">
                    <a:lumMod val="50000"/>
                  </a:schemeClr>
                </a:solidFill>
                <a:latin typeface="Cambria"/>
                <a:cs typeface="Cambria"/>
              </a:rPr>
              <a:t>and predictors of death among people who inject drugs (PWID) </a:t>
            </a:r>
            <a:r>
              <a:rPr lang="en-US" sz="2400" b="1" dirty="0" smtClean="0">
                <a:solidFill>
                  <a:schemeClr val="accent2">
                    <a:lumMod val="50000"/>
                  </a:schemeClr>
                </a:solidFill>
                <a:latin typeface="Cambria"/>
                <a:cs typeface="Cambria"/>
              </a:rPr>
              <a:t>in Tijuana</a:t>
            </a:r>
            <a:r>
              <a:rPr lang="en-US" sz="2400" b="1" dirty="0" smtClean="0">
                <a:solidFill>
                  <a:schemeClr val="accent2">
                    <a:lumMod val="50000"/>
                  </a:schemeClr>
                </a:solidFill>
                <a:latin typeface="Cambria"/>
                <a:cs typeface="Cambria"/>
              </a:rPr>
              <a:t>, Mexico?</a:t>
            </a:r>
            <a:endParaRPr lang="en-US" sz="2400" b="1" dirty="0">
              <a:solidFill>
                <a:schemeClr val="accent2">
                  <a:lumMod val="50000"/>
                </a:schemeClr>
              </a:solidFill>
              <a:latin typeface="Cambria"/>
              <a:cs typeface="Cambria"/>
            </a:endParaRPr>
          </a:p>
          <a:p>
            <a:pPr lvl="1">
              <a:spcAft>
                <a:spcPts val="1200"/>
              </a:spcAft>
              <a:buNone/>
            </a:pPr>
            <a:endParaRPr lang="en-US" sz="2400" dirty="0" smtClean="0">
              <a:solidFill>
                <a:schemeClr val="tx1">
                  <a:lumMod val="85000"/>
                  <a:lumOff val="15000"/>
                </a:schemeClr>
              </a:solidFill>
              <a:latin typeface="Cambria"/>
              <a:cs typeface="Cambria"/>
            </a:endParaRPr>
          </a:p>
        </p:txBody>
      </p:sp>
      <p:sp>
        <p:nvSpPr>
          <p:cNvPr id="6" name="Slide Number Placeholder 5"/>
          <p:cNvSpPr>
            <a:spLocks noGrp="1"/>
          </p:cNvSpPr>
          <p:nvPr>
            <p:ph type="sldNum" sz="quarter" idx="12"/>
          </p:nvPr>
        </p:nvSpPr>
        <p:spPr/>
        <p:txBody>
          <a:bodyPr/>
          <a:lstStyle/>
          <a:p>
            <a:fld id="{8384A792-126F-BE42-AB4E-A1C6230EE298}" type="slidenum">
              <a:rPr lang="en-US" smtClean="0"/>
              <a:pPr/>
              <a:t>2</a:t>
            </a:fld>
            <a:endParaRPr lang="en-US" dirty="0"/>
          </a:p>
        </p:txBody>
      </p:sp>
      <p:sp>
        <p:nvSpPr>
          <p:cNvPr id="7" name="Rectangle 6"/>
          <p:cNvSpPr/>
          <p:nvPr/>
        </p:nvSpPr>
        <p:spPr>
          <a:xfrm>
            <a:off x="574945" y="2240426"/>
            <a:ext cx="5157970" cy="3990836"/>
          </a:xfrm>
          <a:prstGeom prst="rect">
            <a:avLst/>
          </a:prstGeom>
        </p:spPr>
        <p:txBody>
          <a:bodyPr wrap="square">
            <a:spAutoFit/>
          </a:bodyPr>
          <a:lstStyle/>
          <a:p>
            <a:pPr marL="285750" indent="-285750">
              <a:spcAft>
                <a:spcPts val="1000"/>
              </a:spcAft>
              <a:buFont typeface="Arial"/>
              <a:buChar char="•"/>
            </a:pPr>
            <a:r>
              <a:rPr lang="en-US" sz="2000" dirty="0">
                <a:solidFill>
                  <a:schemeClr val="tx2">
                    <a:lumMod val="75000"/>
                  </a:schemeClr>
                </a:solidFill>
                <a:latin typeface="Cambria"/>
                <a:cs typeface="Cambria"/>
              </a:rPr>
              <a:t>Busiest US-Mexico border </a:t>
            </a:r>
            <a:r>
              <a:rPr lang="en-US" sz="2000" dirty="0" smtClean="0">
                <a:solidFill>
                  <a:schemeClr val="tx2">
                    <a:lumMod val="75000"/>
                  </a:schemeClr>
                </a:solidFill>
                <a:latin typeface="Cambria"/>
                <a:cs typeface="Cambria"/>
              </a:rPr>
              <a:t>crossing, a </a:t>
            </a:r>
            <a:r>
              <a:rPr lang="en-US" sz="2000" dirty="0">
                <a:solidFill>
                  <a:schemeClr val="tx2">
                    <a:lumMod val="75000"/>
                  </a:schemeClr>
                </a:solidFill>
                <a:latin typeface="Cambria"/>
                <a:cs typeface="Cambria"/>
              </a:rPr>
              <a:t>major drug trafficking </a:t>
            </a:r>
            <a:r>
              <a:rPr lang="en-US" sz="2000" dirty="0" smtClean="0">
                <a:solidFill>
                  <a:schemeClr val="tx2">
                    <a:lumMod val="75000"/>
                  </a:schemeClr>
                </a:solidFill>
                <a:latin typeface="Cambria"/>
                <a:cs typeface="Cambria"/>
              </a:rPr>
              <a:t>route, and a large </a:t>
            </a:r>
            <a:r>
              <a:rPr lang="en-US" sz="2000" dirty="0">
                <a:solidFill>
                  <a:schemeClr val="tx2">
                    <a:lumMod val="75000"/>
                  </a:schemeClr>
                </a:solidFill>
                <a:latin typeface="Cambria"/>
                <a:cs typeface="Cambria"/>
              </a:rPr>
              <a:t>sex </a:t>
            </a:r>
            <a:r>
              <a:rPr lang="en-US" sz="2000" dirty="0" smtClean="0">
                <a:solidFill>
                  <a:schemeClr val="tx2">
                    <a:lumMod val="75000"/>
                  </a:schemeClr>
                </a:solidFill>
                <a:latin typeface="Cambria"/>
                <a:cs typeface="Cambria"/>
              </a:rPr>
              <a:t>market.</a:t>
            </a:r>
            <a:endParaRPr lang="en-US" sz="2000" b="1" dirty="0" smtClean="0">
              <a:solidFill>
                <a:schemeClr val="tx2">
                  <a:lumMod val="75000"/>
                </a:schemeClr>
              </a:solidFill>
              <a:latin typeface="Cambria"/>
              <a:cs typeface="Cambria"/>
            </a:endParaRPr>
          </a:p>
          <a:p>
            <a:pPr marL="285750" indent="-285750">
              <a:spcAft>
                <a:spcPts val="1000"/>
              </a:spcAft>
              <a:buFont typeface="Arial"/>
              <a:buChar char="•"/>
            </a:pPr>
            <a:r>
              <a:rPr lang="en-US" sz="2000" dirty="0" smtClean="0">
                <a:solidFill>
                  <a:schemeClr val="tx2">
                    <a:lumMod val="75000"/>
                  </a:schemeClr>
                </a:solidFill>
                <a:latin typeface="Cambria"/>
                <a:cs typeface="Cambria"/>
              </a:rPr>
              <a:t>~</a:t>
            </a:r>
            <a:r>
              <a:rPr lang="en-US" sz="2000" dirty="0">
                <a:solidFill>
                  <a:schemeClr val="tx2">
                    <a:lumMod val="75000"/>
                  </a:schemeClr>
                </a:solidFill>
                <a:latin typeface="Cambria"/>
                <a:cs typeface="Cambria"/>
              </a:rPr>
              <a:t>10,000 PWID in Tijuana and high levels of homelessness and public </a:t>
            </a:r>
            <a:r>
              <a:rPr lang="en-US" sz="2000" dirty="0" smtClean="0">
                <a:solidFill>
                  <a:schemeClr val="tx2">
                    <a:lumMod val="75000"/>
                  </a:schemeClr>
                </a:solidFill>
                <a:latin typeface="Cambria"/>
                <a:cs typeface="Cambria"/>
              </a:rPr>
              <a:t>injecting.</a:t>
            </a:r>
          </a:p>
          <a:p>
            <a:pPr marL="285750" indent="-285750">
              <a:spcAft>
                <a:spcPts val="1000"/>
              </a:spcAft>
              <a:buFont typeface="Arial"/>
              <a:buChar char="•"/>
            </a:pPr>
            <a:r>
              <a:rPr lang="en-US" sz="2000" dirty="0" smtClean="0">
                <a:solidFill>
                  <a:schemeClr val="tx2">
                    <a:lumMod val="75000"/>
                  </a:schemeClr>
                </a:solidFill>
                <a:latin typeface="Cambria"/>
                <a:cs typeface="Cambria"/>
              </a:rPr>
              <a:t>HIV </a:t>
            </a:r>
            <a:r>
              <a:rPr lang="en-US" sz="2000" dirty="0">
                <a:solidFill>
                  <a:schemeClr val="tx2">
                    <a:lumMod val="75000"/>
                  </a:schemeClr>
                </a:solidFill>
                <a:latin typeface="Cambria"/>
                <a:cs typeface="Cambria"/>
              </a:rPr>
              <a:t>prevalence is 4% among </a:t>
            </a:r>
            <a:r>
              <a:rPr lang="en-US" sz="2000" dirty="0" smtClean="0">
                <a:solidFill>
                  <a:schemeClr val="tx2">
                    <a:lumMod val="75000"/>
                  </a:schemeClr>
                </a:solidFill>
                <a:latin typeface="Cambria"/>
                <a:cs typeface="Cambria"/>
              </a:rPr>
              <a:t>PWID.</a:t>
            </a:r>
          </a:p>
          <a:p>
            <a:pPr marL="285750" indent="-285750">
              <a:spcAft>
                <a:spcPts val="1000"/>
              </a:spcAft>
              <a:buFont typeface="Arial"/>
              <a:buChar char="•"/>
            </a:pPr>
            <a:r>
              <a:rPr lang="en-US" sz="2000" dirty="0" smtClean="0">
                <a:solidFill>
                  <a:schemeClr val="tx2">
                    <a:lumMod val="75000"/>
                  </a:schemeClr>
                </a:solidFill>
                <a:latin typeface="Cambria"/>
                <a:cs typeface="Cambria"/>
              </a:rPr>
              <a:t>Access </a:t>
            </a:r>
            <a:r>
              <a:rPr lang="en-US" sz="2000" dirty="0">
                <a:solidFill>
                  <a:schemeClr val="tx2">
                    <a:lumMod val="75000"/>
                  </a:schemeClr>
                </a:solidFill>
                <a:latin typeface="Cambria"/>
                <a:cs typeface="Cambria"/>
              </a:rPr>
              <a:t>to affordable medication-assisted treatment for opioid dependence (</a:t>
            </a:r>
            <a:r>
              <a:rPr lang="en-US" sz="2000" dirty="0" smtClean="0">
                <a:solidFill>
                  <a:schemeClr val="tx2">
                    <a:lumMod val="75000"/>
                  </a:schemeClr>
                </a:solidFill>
                <a:latin typeface="Cambria"/>
                <a:cs typeface="Cambria"/>
              </a:rPr>
              <a:t>MAT) </a:t>
            </a:r>
            <a:r>
              <a:rPr lang="en-US" sz="2000" dirty="0" smtClean="0">
                <a:solidFill>
                  <a:schemeClr val="tx2">
                    <a:lumMod val="75000"/>
                  </a:schemeClr>
                </a:solidFill>
                <a:latin typeface="Cambria"/>
                <a:cs typeface="Cambria"/>
              </a:rPr>
              <a:t>is limited.</a:t>
            </a:r>
          </a:p>
          <a:p>
            <a:pPr marL="285750" indent="-285750">
              <a:spcAft>
                <a:spcPts val="1000"/>
              </a:spcAft>
              <a:buFont typeface="Arial"/>
              <a:buChar char="•"/>
            </a:pPr>
            <a:r>
              <a:rPr lang="en-US" sz="2000" dirty="0" smtClean="0">
                <a:solidFill>
                  <a:schemeClr val="tx2">
                    <a:lumMod val="75000"/>
                  </a:schemeClr>
                </a:solidFill>
                <a:latin typeface="Cambria"/>
                <a:cs typeface="Cambria"/>
              </a:rPr>
              <a:t>Changes to drug policy in 2009 shape context for PWID.</a:t>
            </a:r>
            <a:endParaRPr lang="en-US" sz="2000" dirty="0">
              <a:solidFill>
                <a:schemeClr val="tx2">
                  <a:lumMod val="75000"/>
                </a:schemeClr>
              </a:solidFill>
              <a:latin typeface="Cambria"/>
              <a:cs typeface="Cambria"/>
            </a:endParaRPr>
          </a:p>
        </p:txBody>
      </p:sp>
      <p:pic>
        <p:nvPicPr>
          <p:cNvPr id="8" name="Picture 7"/>
          <p:cNvPicPr>
            <a:picLocks noChangeAspect="1"/>
          </p:cNvPicPr>
          <p:nvPr/>
        </p:nvPicPr>
        <p:blipFill>
          <a:blip r:embed="rId3"/>
          <a:stretch>
            <a:fillRect/>
          </a:stretch>
        </p:blipFill>
        <p:spPr>
          <a:xfrm>
            <a:off x="16613470" y="4944233"/>
            <a:ext cx="4099285" cy="4027227"/>
          </a:xfrm>
          <a:prstGeom prst="rect">
            <a:avLst/>
          </a:prstGeom>
        </p:spPr>
      </p:pic>
      <p:pic>
        <p:nvPicPr>
          <p:cNvPr id="10" name="Picture 9"/>
          <p:cNvPicPr>
            <a:picLocks noChangeAspect="1"/>
          </p:cNvPicPr>
          <p:nvPr/>
        </p:nvPicPr>
        <p:blipFill>
          <a:blip r:embed="rId3"/>
          <a:stretch>
            <a:fillRect/>
          </a:stretch>
        </p:blipFill>
        <p:spPr>
          <a:xfrm>
            <a:off x="16765870" y="5096633"/>
            <a:ext cx="4099285" cy="4027227"/>
          </a:xfrm>
          <a:prstGeom prst="rect">
            <a:avLst/>
          </a:prstGeom>
        </p:spPr>
      </p:pic>
      <p:pic>
        <p:nvPicPr>
          <p:cNvPr id="11" name="Picture 10"/>
          <p:cNvPicPr>
            <a:picLocks noChangeAspect="1"/>
          </p:cNvPicPr>
          <p:nvPr/>
        </p:nvPicPr>
        <p:blipFill>
          <a:blip r:embed="rId3"/>
          <a:stretch>
            <a:fillRect/>
          </a:stretch>
        </p:blipFill>
        <p:spPr>
          <a:xfrm>
            <a:off x="6188696" y="2205145"/>
            <a:ext cx="2211253" cy="2172383"/>
          </a:xfrm>
          <a:prstGeom prst="rect">
            <a:avLst/>
          </a:prstGeom>
        </p:spPr>
      </p:pic>
      <p:pic>
        <p:nvPicPr>
          <p:cNvPr id="12" name="Picture 11"/>
          <p:cNvPicPr>
            <a:picLocks noChangeAspect="1"/>
          </p:cNvPicPr>
          <p:nvPr/>
        </p:nvPicPr>
        <p:blipFill>
          <a:blip r:embed="rId4"/>
          <a:stretch>
            <a:fillRect/>
          </a:stretch>
        </p:blipFill>
        <p:spPr>
          <a:xfrm>
            <a:off x="6201717" y="4529481"/>
            <a:ext cx="2198232" cy="1826869"/>
          </a:xfrm>
          <a:prstGeom prst="rect">
            <a:avLst/>
          </a:prstGeom>
        </p:spPr>
      </p:pic>
      <p:sp>
        <p:nvSpPr>
          <p:cNvPr id="13" name="TextBox 12"/>
          <p:cNvSpPr txBox="1"/>
          <p:nvPr/>
        </p:nvSpPr>
        <p:spPr>
          <a:xfrm>
            <a:off x="16282048" y="19742981"/>
            <a:ext cx="4825104" cy="192360"/>
          </a:xfrm>
          <a:prstGeom prst="rect">
            <a:avLst/>
          </a:prstGeom>
          <a:noFill/>
        </p:spPr>
        <p:txBody>
          <a:bodyPr wrap="square" lIns="68580" tIns="34290" rIns="68580" bIns="34290" rtlCol="0">
            <a:spAutoFit/>
          </a:bodyPr>
          <a:lstStyle/>
          <a:p>
            <a:pPr algn="ctr"/>
            <a:r>
              <a:rPr lang="en-US" sz="800" dirty="0"/>
              <a:t>Photo Credit: </a:t>
            </a:r>
            <a:r>
              <a:rPr lang="en-US" sz="800" dirty="0" smtClean="0"/>
              <a:t>Ronaldo Schemidt/Getty</a:t>
            </a:r>
            <a:endParaRPr lang="en-US" sz="800" dirty="0"/>
          </a:p>
        </p:txBody>
      </p:sp>
      <p:sp>
        <p:nvSpPr>
          <p:cNvPr id="14" name="TextBox 13"/>
          <p:cNvSpPr txBox="1"/>
          <p:nvPr/>
        </p:nvSpPr>
        <p:spPr>
          <a:xfrm>
            <a:off x="6201716" y="6356350"/>
            <a:ext cx="2198233" cy="192360"/>
          </a:xfrm>
          <a:prstGeom prst="rect">
            <a:avLst/>
          </a:prstGeom>
          <a:noFill/>
        </p:spPr>
        <p:txBody>
          <a:bodyPr wrap="square" lIns="68580" tIns="34290" rIns="68580" bIns="34290" rtlCol="0">
            <a:spAutoFit/>
          </a:bodyPr>
          <a:lstStyle/>
          <a:p>
            <a:pPr algn="ctr"/>
            <a:r>
              <a:rPr lang="en-US" sz="800" kern="1200" dirty="0"/>
              <a:t>Photo Credit: </a:t>
            </a:r>
            <a:r>
              <a:rPr lang="en-US" sz="800" kern="1200" dirty="0" smtClean="0"/>
              <a:t>Ronaldo Schemidt/Getty</a:t>
            </a:r>
            <a:endParaRPr lang="en-US" sz="800" kern="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30" y="237230"/>
            <a:ext cx="7620000" cy="809334"/>
          </a:xfrm>
        </p:spPr>
        <p:txBody>
          <a:bodyPr>
            <a:normAutofit/>
          </a:bodyPr>
          <a:lstStyle/>
          <a:p>
            <a:pPr algn="l"/>
            <a:r>
              <a:rPr lang="en-US" sz="4000" b="1" dirty="0" smtClean="0">
                <a:solidFill>
                  <a:schemeClr val="accent4">
                    <a:lumMod val="75000"/>
                  </a:schemeClr>
                </a:solidFill>
                <a:latin typeface="Cambria"/>
                <a:cs typeface="Cambria"/>
              </a:rPr>
              <a:t>Methods</a:t>
            </a:r>
            <a:endParaRPr lang="en-US" sz="4000" dirty="0">
              <a:solidFill>
                <a:schemeClr val="accent4">
                  <a:lumMod val="75000"/>
                </a:schemeClr>
              </a:solidFill>
              <a:latin typeface="Cambria"/>
              <a:cs typeface="Cambria"/>
            </a:endParaRPr>
          </a:p>
        </p:txBody>
      </p:sp>
      <p:sp>
        <p:nvSpPr>
          <p:cNvPr id="3" name="Content Placeholder 2"/>
          <p:cNvSpPr>
            <a:spLocks noGrp="1"/>
          </p:cNvSpPr>
          <p:nvPr>
            <p:ph idx="1"/>
          </p:nvPr>
        </p:nvSpPr>
        <p:spPr>
          <a:xfrm>
            <a:off x="369753" y="1274366"/>
            <a:ext cx="5063287" cy="5272338"/>
          </a:xfrm>
        </p:spPr>
        <p:txBody>
          <a:bodyPr>
            <a:noAutofit/>
          </a:bodyPr>
          <a:lstStyle/>
          <a:p>
            <a:pPr marL="327422" indent="-276225">
              <a:spcAft>
                <a:spcPts val="1000"/>
              </a:spcAft>
            </a:pPr>
            <a:r>
              <a:rPr lang="en-US" sz="2200" dirty="0">
                <a:solidFill>
                  <a:schemeClr val="tx2">
                    <a:lumMod val="75000"/>
                  </a:schemeClr>
                </a:solidFill>
                <a:latin typeface="Cambria"/>
                <a:cs typeface="Cambria"/>
              </a:rPr>
              <a:t>C</a:t>
            </a:r>
            <a:r>
              <a:rPr lang="en-US" sz="2200" dirty="0" smtClean="0">
                <a:solidFill>
                  <a:schemeClr val="tx2">
                    <a:lumMod val="75000"/>
                  </a:schemeClr>
                </a:solidFill>
                <a:latin typeface="Cambria"/>
                <a:cs typeface="Cambria"/>
              </a:rPr>
              <a:t>ommunity</a:t>
            </a:r>
            <a:r>
              <a:rPr lang="en-US" sz="2200" dirty="0">
                <a:solidFill>
                  <a:schemeClr val="tx2">
                    <a:lumMod val="75000"/>
                  </a:schemeClr>
                </a:solidFill>
                <a:latin typeface="Cambria"/>
                <a:cs typeface="Cambria"/>
              </a:rPr>
              <a:t>-based cohort of 863 PWID aged ≥18 who injected drugs in the past </a:t>
            </a:r>
            <a:r>
              <a:rPr lang="en-US" sz="2200" dirty="0" smtClean="0">
                <a:solidFill>
                  <a:schemeClr val="tx2">
                    <a:lumMod val="75000"/>
                  </a:schemeClr>
                </a:solidFill>
                <a:latin typeface="Cambria"/>
                <a:cs typeface="Cambria"/>
              </a:rPr>
              <a:t>month (</a:t>
            </a:r>
            <a:r>
              <a:rPr lang="en-US" sz="2200" i="1" dirty="0" smtClean="0">
                <a:solidFill>
                  <a:schemeClr val="tx2">
                    <a:lumMod val="75000"/>
                  </a:schemeClr>
                </a:solidFill>
                <a:latin typeface="Cambria"/>
                <a:cs typeface="Cambria"/>
              </a:rPr>
              <a:t>El Cuete </a:t>
            </a:r>
            <a:r>
              <a:rPr lang="en-US" sz="2200" dirty="0" smtClean="0">
                <a:solidFill>
                  <a:schemeClr val="tx2">
                    <a:lumMod val="75000"/>
                  </a:schemeClr>
                </a:solidFill>
                <a:latin typeface="Cambria"/>
                <a:cs typeface="Cambria"/>
              </a:rPr>
              <a:t>Study).</a:t>
            </a:r>
            <a:endParaRPr lang="en-US" sz="2200" dirty="0">
              <a:solidFill>
                <a:schemeClr val="tx2">
                  <a:lumMod val="75000"/>
                </a:schemeClr>
              </a:solidFill>
              <a:latin typeface="Cambria"/>
              <a:cs typeface="Cambria"/>
            </a:endParaRPr>
          </a:p>
          <a:p>
            <a:pPr marL="327422" indent="-276225">
              <a:spcAft>
                <a:spcPts val="1000"/>
              </a:spcAft>
            </a:pPr>
            <a:r>
              <a:rPr lang="en-US" sz="2200" dirty="0">
                <a:solidFill>
                  <a:schemeClr val="tx2">
                    <a:lumMod val="75000"/>
                  </a:schemeClr>
                </a:solidFill>
                <a:latin typeface="Cambria"/>
                <a:cs typeface="Cambria"/>
              </a:rPr>
              <a:t>Mortality was confirmed by death certificate over 78 months between April 2011 and December 2017. </a:t>
            </a:r>
            <a:endParaRPr lang="en-US" sz="2200" dirty="0" smtClean="0">
              <a:solidFill>
                <a:schemeClr val="tx2">
                  <a:lumMod val="75000"/>
                </a:schemeClr>
              </a:solidFill>
              <a:latin typeface="Cambria"/>
              <a:cs typeface="Cambria"/>
            </a:endParaRPr>
          </a:p>
          <a:p>
            <a:pPr marL="327422" indent="-276225">
              <a:spcAft>
                <a:spcPts val="1000"/>
              </a:spcAft>
            </a:pPr>
            <a:r>
              <a:rPr lang="en-US" sz="2200" dirty="0" smtClean="0">
                <a:solidFill>
                  <a:schemeClr val="tx2">
                    <a:lumMod val="75000"/>
                  </a:schemeClr>
                </a:solidFill>
                <a:latin typeface="Cambria"/>
                <a:cs typeface="Cambria"/>
              </a:rPr>
              <a:t>We </a:t>
            </a:r>
            <a:r>
              <a:rPr lang="en-US" sz="2200" dirty="0">
                <a:solidFill>
                  <a:schemeClr val="tx2">
                    <a:lumMod val="75000"/>
                  </a:schemeClr>
                </a:solidFill>
                <a:latin typeface="Cambria"/>
                <a:cs typeface="Cambria"/>
              </a:rPr>
              <a:t>also report mortality rates for unconfirmed deaths.</a:t>
            </a:r>
          </a:p>
          <a:p>
            <a:pPr marL="327422" indent="-276225">
              <a:spcAft>
                <a:spcPts val="150"/>
              </a:spcAft>
            </a:pPr>
            <a:r>
              <a:rPr lang="en-US" sz="2200" dirty="0">
                <a:solidFill>
                  <a:schemeClr val="tx2">
                    <a:lumMod val="75000"/>
                  </a:schemeClr>
                </a:solidFill>
                <a:latin typeface="Cambria"/>
                <a:cs typeface="Cambria"/>
              </a:rPr>
              <a:t>Predictors of mortality rate (for confirmed deaths) were identified using Poisson regression with empirical variance estimation, controlling for sex. </a:t>
            </a:r>
          </a:p>
        </p:txBody>
      </p:sp>
      <p:sp>
        <p:nvSpPr>
          <p:cNvPr id="4" name="Slide Number Placeholder 3"/>
          <p:cNvSpPr>
            <a:spLocks noGrp="1"/>
          </p:cNvSpPr>
          <p:nvPr>
            <p:ph type="sldNum" sz="quarter" idx="12"/>
          </p:nvPr>
        </p:nvSpPr>
        <p:spPr/>
        <p:txBody>
          <a:bodyPr/>
          <a:lstStyle/>
          <a:p>
            <a:fld id="{8384A792-126F-BE42-AB4E-A1C6230EE298}"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5680199" y="1743174"/>
            <a:ext cx="3130082" cy="3813787"/>
          </a:xfrm>
          <a:prstGeom prst="rect">
            <a:avLst/>
          </a:prstGeom>
        </p:spPr>
      </p:pic>
      <p:sp>
        <p:nvSpPr>
          <p:cNvPr id="7" name="TextBox 6"/>
          <p:cNvSpPr txBox="1"/>
          <p:nvPr/>
        </p:nvSpPr>
        <p:spPr>
          <a:xfrm>
            <a:off x="6193935" y="5553787"/>
            <a:ext cx="2241519" cy="246221"/>
          </a:xfrm>
          <a:prstGeom prst="rect">
            <a:avLst/>
          </a:prstGeom>
          <a:noFill/>
        </p:spPr>
        <p:txBody>
          <a:bodyPr wrap="none" rtlCol="0">
            <a:spAutoFit/>
          </a:bodyPr>
          <a:lstStyle/>
          <a:p>
            <a:r>
              <a:rPr lang="en-US" sz="1000" dirty="0" smtClean="0"/>
              <a:t>Photo Credit: Sandy Huffaker, NY Times</a:t>
            </a:r>
            <a:endParaRPr lang="en-US" sz="1000" dirty="0"/>
          </a:p>
        </p:txBody>
      </p:sp>
    </p:spTree>
    <p:extLst>
      <p:ext uri="{BB962C8B-B14F-4D97-AF65-F5344CB8AC3E}">
        <p14:creationId xmlns:p14="http://schemas.microsoft.com/office/powerpoint/2010/main" val="422394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16" y="121691"/>
            <a:ext cx="8697788" cy="869743"/>
          </a:xfrm>
        </p:spPr>
        <p:txBody>
          <a:bodyPr>
            <a:normAutofit/>
          </a:bodyPr>
          <a:lstStyle/>
          <a:p>
            <a:pPr algn="l"/>
            <a:r>
              <a:rPr lang="en-US" sz="4000" b="1" dirty="0" smtClean="0">
                <a:solidFill>
                  <a:schemeClr val="accent4">
                    <a:lumMod val="75000"/>
                  </a:schemeClr>
                </a:solidFill>
                <a:latin typeface="Cambria"/>
                <a:cs typeface="Cambria"/>
              </a:rPr>
              <a:t>Key Findings</a:t>
            </a:r>
            <a:endParaRPr lang="en-US" sz="4000" dirty="0">
              <a:solidFill>
                <a:schemeClr val="accent4">
                  <a:lumMod val="75000"/>
                </a:schemeClr>
              </a:solidFill>
              <a:latin typeface="Cambria"/>
              <a:cs typeface="Cambria"/>
            </a:endParaRPr>
          </a:p>
        </p:txBody>
      </p:sp>
      <p:sp>
        <p:nvSpPr>
          <p:cNvPr id="5" name="Slide Number Placeholder 4"/>
          <p:cNvSpPr>
            <a:spLocks noGrp="1"/>
          </p:cNvSpPr>
          <p:nvPr>
            <p:ph type="sldNum" sz="quarter" idx="12"/>
          </p:nvPr>
        </p:nvSpPr>
        <p:spPr/>
        <p:txBody>
          <a:bodyPr/>
          <a:lstStyle/>
          <a:p>
            <a:fld id="{8384A792-126F-BE42-AB4E-A1C6230EE298}" type="slidenum">
              <a:rPr lang="en-US" smtClean="0"/>
              <a:pPr/>
              <a:t>4</a:t>
            </a:fld>
            <a:endParaRPr lang="en-US" dirty="0"/>
          </a:p>
        </p:txBody>
      </p:sp>
      <p:sp>
        <p:nvSpPr>
          <p:cNvPr id="3" name="TextBox 2"/>
          <p:cNvSpPr txBox="1"/>
          <p:nvPr/>
        </p:nvSpPr>
        <p:spPr>
          <a:xfrm>
            <a:off x="351396" y="1181056"/>
            <a:ext cx="3352950" cy="5339923"/>
          </a:xfrm>
          <a:prstGeom prst="rect">
            <a:avLst/>
          </a:prstGeom>
          <a:solidFill>
            <a:schemeClr val="accent1">
              <a:lumMod val="40000"/>
              <a:lumOff val="60000"/>
            </a:schemeClr>
          </a:solidFill>
        </p:spPr>
        <p:txBody>
          <a:bodyPr wrap="square" rtlCol="0">
            <a:spAutoFit/>
          </a:bodyPr>
          <a:lstStyle/>
          <a:p>
            <a:pPr algn="ctr">
              <a:spcAft>
                <a:spcPts val="1800"/>
              </a:spcAft>
            </a:pPr>
            <a:r>
              <a:rPr lang="en-US" sz="2400" b="1" dirty="0" smtClean="0">
                <a:solidFill>
                  <a:srgbClr val="143F6A"/>
                </a:solidFill>
                <a:latin typeface="Cambria"/>
                <a:cs typeface="Cambria"/>
              </a:rPr>
              <a:t>Mortality Rates</a:t>
            </a:r>
          </a:p>
          <a:p>
            <a:pPr>
              <a:spcAft>
                <a:spcPts val="1200"/>
              </a:spcAft>
            </a:pPr>
            <a:r>
              <a:rPr lang="en-US" sz="2200" b="1" dirty="0" smtClean="0">
                <a:latin typeface="Cambria"/>
                <a:cs typeface="Cambria"/>
              </a:rPr>
              <a:t>Deaths:</a:t>
            </a:r>
          </a:p>
          <a:p>
            <a:pPr marL="342900" indent="-236538">
              <a:buFont typeface="Arial"/>
              <a:buChar char="•"/>
            </a:pPr>
            <a:r>
              <a:rPr lang="en-US" sz="2200" b="1" dirty="0" smtClean="0">
                <a:solidFill>
                  <a:srgbClr val="072C62"/>
                </a:solidFill>
                <a:latin typeface="Cambria"/>
                <a:cs typeface="Cambria"/>
              </a:rPr>
              <a:t>57</a:t>
            </a:r>
            <a:r>
              <a:rPr lang="en-US" sz="2200" b="1" dirty="0" smtClean="0">
                <a:latin typeface="Cambria"/>
                <a:cs typeface="Cambria"/>
              </a:rPr>
              <a:t> </a:t>
            </a:r>
            <a:r>
              <a:rPr lang="en-US" sz="2200" b="1" dirty="0" smtClean="0">
                <a:latin typeface="Cambria"/>
                <a:cs typeface="Cambria"/>
              </a:rPr>
              <a:t> </a:t>
            </a:r>
            <a:r>
              <a:rPr lang="en-US" sz="2200" dirty="0" smtClean="0">
                <a:latin typeface="Cambria"/>
                <a:cs typeface="Cambria"/>
              </a:rPr>
              <a:t>Confirmed</a:t>
            </a:r>
            <a:endParaRPr lang="en-US" sz="2200" dirty="0" smtClean="0">
              <a:latin typeface="Cambria"/>
              <a:cs typeface="Cambria"/>
            </a:endParaRPr>
          </a:p>
          <a:p>
            <a:pPr marL="342900" indent="-236538">
              <a:spcAft>
                <a:spcPts val="1800"/>
              </a:spcAft>
              <a:buFont typeface="Arial"/>
              <a:buChar char="•"/>
            </a:pPr>
            <a:r>
              <a:rPr lang="en-US" sz="2200" b="1" dirty="0" smtClean="0">
                <a:solidFill>
                  <a:srgbClr val="072C62"/>
                </a:solidFill>
                <a:latin typeface="Cambria"/>
                <a:cs typeface="Cambria"/>
              </a:rPr>
              <a:t>76</a:t>
            </a:r>
            <a:r>
              <a:rPr lang="en-US" sz="2200" b="1" dirty="0" smtClean="0">
                <a:latin typeface="Cambria"/>
                <a:cs typeface="Cambria"/>
              </a:rPr>
              <a:t> </a:t>
            </a:r>
            <a:r>
              <a:rPr lang="en-US" sz="2200" b="1" dirty="0" smtClean="0">
                <a:latin typeface="Cambria"/>
                <a:cs typeface="Cambria"/>
              </a:rPr>
              <a:t> </a:t>
            </a:r>
            <a:r>
              <a:rPr lang="en-US" sz="2200" dirty="0" smtClean="0">
                <a:latin typeface="Cambria"/>
                <a:cs typeface="Cambria"/>
              </a:rPr>
              <a:t>Unconfirmed</a:t>
            </a:r>
            <a:endParaRPr lang="en-US" sz="2200" dirty="0" smtClean="0">
              <a:latin typeface="Cambria"/>
              <a:cs typeface="Cambria"/>
            </a:endParaRPr>
          </a:p>
          <a:p>
            <a:pPr>
              <a:spcAft>
                <a:spcPts val="1200"/>
              </a:spcAft>
            </a:pPr>
            <a:r>
              <a:rPr lang="en-US" sz="2200" b="1" dirty="0" smtClean="0">
                <a:latin typeface="Cambria"/>
                <a:cs typeface="Cambria"/>
              </a:rPr>
              <a:t>Causes of Mortality:</a:t>
            </a:r>
          </a:p>
          <a:p>
            <a:pPr marL="342900" indent="-236538">
              <a:buFont typeface="Arial"/>
              <a:buChar char="•"/>
            </a:pPr>
            <a:r>
              <a:rPr lang="en-US" sz="2200" b="1" dirty="0" smtClean="0">
                <a:solidFill>
                  <a:schemeClr val="bg2">
                    <a:lumMod val="25000"/>
                  </a:schemeClr>
                </a:solidFill>
                <a:latin typeface="Cambria"/>
                <a:cs typeface="Cambria"/>
              </a:rPr>
              <a:t>26% </a:t>
            </a:r>
            <a:r>
              <a:rPr lang="en-US" sz="2200" dirty="0" smtClean="0">
                <a:latin typeface="Cambria"/>
                <a:cs typeface="Cambria"/>
              </a:rPr>
              <a:t>Homicide/trauma</a:t>
            </a:r>
          </a:p>
          <a:p>
            <a:pPr marL="342900" indent="-236538">
              <a:buFont typeface="Arial"/>
              <a:buChar char="•"/>
            </a:pPr>
            <a:r>
              <a:rPr lang="en-US" sz="2200" b="1" dirty="0" smtClean="0">
                <a:solidFill>
                  <a:srgbClr val="072C62"/>
                </a:solidFill>
                <a:latin typeface="Cambria"/>
                <a:cs typeface="Cambria"/>
              </a:rPr>
              <a:t>26% </a:t>
            </a:r>
            <a:r>
              <a:rPr lang="en-US" sz="2200" dirty="0" smtClean="0">
                <a:latin typeface="Cambria"/>
                <a:cs typeface="Cambria"/>
              </a:rPr>
              <a:t>Overdose</a:t>
            </a:r>
          </a:p>
          <a:p>
            <a:pPr marL="342900" indent="-236538">
              <a:spcAft>
                <a:spcPts val="1800"/>
              </a:spcAft>
              <a:buFont typeface="Arial"/>
              <a:buChar char="•"/>
            </a:pPr>
            <a:r>
              <a:rPr lang="en-US" sz="2200" b="1" dirty="0" smtClean="0">
                <a:solidFill>
                  <a:srgbClr val="072C62"/>
                </a:solidFill>
                <a:latin typeface="Cambria"/>
                <a:cs typeface="Cambria"/>
              </a:rPr>
              <a:t>9% </a:t>
            </a:r>
            <a:r>
              <a:rPr lang="en-US" sz="2200" b="1" dirty="0" smtClean="0">
                <a:solidFill>
                  <a:srgbClr val="072C62"/>
                </a:solidFill>
                <a:latin typeface="Cambria"/>
                <a:cs typeface="Cambria"/>
              </a:rPr>
              <a:t>   </a:t>
            </a:r>
            <a:r>
              <a:rPr lang="en-US" sz="2200" dirty="0" smtClean="0">
                <a:latin typeface="Cambria"/>
                <a:cs typeface="Cambria"/>
              </a:rPr>
              <a:t>HIV </a:t>
            </a:r>
            <a:endParaRPr lang="en-US" sz="2200" dirty="0">
              <a:latin typeface="Cambria"/>
              <a:cs typeface="Cambria"/>
            </a:endParaRPr>
          </a:p>
          <a:p>
            <a:pPr>
              <a:spcAft>
                <a:spcPts val="1200"/>
              </a:spcAft>
            </a:pPr>
            <a:r>
              <a:rPr lang="en-US" sz="2200" b="1" dirty="0" smtClean="0">
                <a:latin typeface="Cambria"/>
                <a:cs typeface="Cambria"/>
              </a:rPr>
              <a:t>PWID </a:t>
            </a:r>
            <a:r>
              <a:rPr lang="en-US" sz="2200" b="1" dirty="0">
                <a:latin typeface="Cambria"/>
                <a:cs typeface="Cambria"/>
              </a:rPr>
              <a:t>M</a:t>
            </a:r>
            <a:r>
              <a:rPr lang="en-US" sz="2200" b="1" dirty="0" smtClean="0">
                <a:latin typeface="Cambria"/>
                <a:cs typeface="Cambria"/>
              </a:rPr>
              <a:t>ortality Rates: </a:t>
            </a:r>
          </a:p>
          <a:p>
            <a:pPr marL="342900" indent="-236538">
              <a:buFont typeface="Arial"/>
              <a:buChar char="•"/>
            </a:pPr>
            <a:r>
              <a:rPr lang="en-US" sz="2200" b="1" dirty="0" smtClean="0">
                <a:solidFill>
                  <a:srgbClr val="072C62"/>
                </a:solidFill>
                <a:latin typeface="Cambria"/>
                <a:cs typeface="Cambria"/>
              </a:rPr>
              <a:t>18-39 </a:t>
            </a:r>
            <a:r>
              <a:rPr lang="en-US" sz="2200" dirty="0" smtClean="0">
                <a:latin typeface="Cambria"/>
                <a:cs typeface="Cambria"/>
              </a:rPr>
              <a:t>per 1000PY</a:t>
            </a:r>
          </a:p>
          <a:p>
            <a:pPr marL="342900" indent="-236538">
              <a:spcAft>
                <a:spcPts val="1200"/>
              </a:spcAft>
              <a:buFont typeface="Arial"/>
              <a:buChar char="•"/>
            </a:pPr>
            <a:r>
              <a:rPr lang="en-US" sz="2200" b="1" dirty="0" smtClean="0">
                <a:solidFill>
                  <a:srgbClr val="072C62"/>
                </a:solidFill>
                <a:latin typeface="Cambria"/>
                <a:cs typeface="Cambria"/>
              </a:rPr>
              <a:t>46-103 </a:t>
            </a:r>
            <a:r>
              <a:rPr lang="en-US" sz="2200" dirty="0" smtClean="0">
                <a:latin typeface="Cambria"/>
                <a:cs typeface="Cambria"/>
              </a:rPr>
              <a:t>per 1000PY among HIV+ PWID</a:t>
            </a:r>
          </a:p>
        </p:txBody>
      </p:sp>
      <p:sp>
        <p:nvSpPr>
          <p:cNvPr id="9" name="TextBox 8"/>
          <p:cNvSpPr txBox="1"/>
          <p:nvPr/>
        </p:nvSpPr>
        <p:spPr>
          <a:xfrm>
            <a:off x="3933663" y="1128133"/>
            <a:ext cx="4989097" cy="3155739"/>
          </a:xfrm>
          <a:prstGeom prst="rect">
            <a:avLst/>
          </a:prstGeom>
          <a:solidFill>
            <a:schemeClr val="bg2">
              <a:lumMod val="90000"/>
            </a:schemeClr>
          </a:solidFill>
          <a:ln>
            <a:noFill/>
          </a:ln>
        </p:spPr>
        <p:txBody>
          <a:bodyPr wrap="square" lIns="87380" tIns="43690" rIns="87380" bIns="43690" rtlCol="0">
            <a:spAutoFit/>
          </a:bodyPr>
          <a:lstStyle/>
          <a:p>
            <a:pPr algn="ctr">
              <a:spcAft>
                <a:spcPts val="1800"/>
              </a:spcAft>
            </a:pPr>
            <a:r>
              <a:rPr lang="en-US" sz="2400" b="1" kern="1200" dirty="0" smtClean="0">
                <a:solidFill>
                  <a:schemeClr val="accent2">
                    <a:lumMod val="50000"/>
                  </a:schemeClr>
                </a:solidFill>
                <a:latin typeface="Cambria"/>
                <a:cs typeface="Cambria"/>
              </a:rPr>
              <a:t>Multivariate Results</a:t>
            </a:r>
            <a:endParaRPr lang="en-US" sz="2400" b="1" kern="1200" dirty="0">
              <a:solidFill>
                <a:schemeClr val="accent2">
                  <a:lumMod val="50000"/>
                </a:schemeClr>
              </a:solidFill>
              <a:latin typeface="Cambria"/>
              <a:cs typeface="Cambria"/>
            </a:endParaRPr>
          </a:p>
          <a:p>
            <a:pPr marL="428625" indent="-289322">
              <a:spcAft>
                <a:spcPts val="800"/>
              </a:spcAft>
              <a:buFont typeface="Arial"/>
              <a:buChar char="•"/>
            </a:pPr>
            <a:r>
              <a:rPr lang="en-US" sz="2100" kern="1200" dirty="0" smtClean="0">
                <a:latin typeface="Cambria"/>
                <a:cs typeface="Cambria"/>
              </a:rPr>
              <a:t>Baseline HIV seropositivity was associated with a </a:t>
            </a:r>
            <a:r>
              <a:rPr lang="en-US" sz="2100" b="1" kern="1200" dirty="0" smtClean="0">
                <a:latin typeface="Cambria"/>
                <a:cs typeface="Cambria"/>
              </a:rPr>
              <a:t>4X</a:t>
            </a:r>
            <a:r>
              <a:rPr lang="en-US" sz="2100" kern="1200" dirty="0" smtClean="0">
                <a:latin typeface="Cambria"/>
                <a:cs typeface="Cambria"/>
              </a:rPr>
              <a:t> greater </a:t>
            </a:r>
            <a:r>
              <a:rPr lang="en-US" sz="2100" dirty="0" smtClean="0">
                <a:latin typeface="Cambria"/>
                <a:cs typeface="Cambria"/>
              </a:rPr>
              <a:t>risk.</a:t>
            </a:r>
          </a:p>
          <a:p>
            <a:pPr marL="428625" indent="-289322">
              <a:spcAft>
                <a:spcPts val="800"/>
              </a:spcAft>
              <a:buFont typeface="Arial"/>
              <a:buChar char="•"/>
            </a:pPr>
            <a:r>
              <a:rPr lang="en-US" sz="2100" kern="1200" dirty="0" smtClean="0">
                <a:latin typeface="Cambria"/>
                <a:cs typeface="Cambria"/>
              </a:rPr>
              <a:t>Arrest for drug sales was associated with a</a:t>
            </a:r>
            <a:r>
              <a:rPr lang="en-US" sz="2100" b="1" kern="1200" dirty="0" smtClean="0">
                <a:latin typeface="Cambria"/>
                <a:cs typeface="Cambria"/>
              </a:rPr>
              <a:t> </a:t>
            </a:r>
            <a:r>
              <a:rPr lang="en-US" sz="2100" b="1" kern="1200" dirty="0">
                <a:latin typeface="Cambria"/>
                <a:cs typeface="Cambria"/>
              </a:rPr>
              <a:t>6</a:t>
            </a:r>
            <a:r>
              <a:rPr lang="en-US" sz="2100" b="1" kern="1200" dirty="0" smtClean="0">
                <a:latin typeface="Cambria"/>
                <a:cs typeface="Cambria"/>
              </a:rPr>
              <a:t>X </a:t>
            </a:r>
            <a:r>
              <a:rPr lang="en-US" sz="2100" kern="1200" dirty="0" smtClean="0">
                <a:latin typeface="Cambria"/>
                <a:cs typeface="Cambria"/>
              </a:rPr>
              <a:t>greater risk.</a:t>
            </a:r>
          </a:p>
          <a:p>
            <a:pPr marL="428625" indent="-289322">
              <a:spcAft>
                <a:spcPts val="800"/>
              </a:spcAft>
              <a:buFont typeface="Arial"/>
              <a:buChar char="•"/>
            </a:pPr>
            <a:r>
              <a:rPr lang="en-US" sz="2100" kern="1200" dirty="0" smtClean="0">
                <a:latin typeface="Cambria"/>
                <a:cs typeface="Cambria"/>
              </a:rPr>
              <a:t>Cessation of injection, even for short periods of time, was associated </a:t>
            </a:r>
            <a:r>
              <a:rPr lang="en-US" sz="2100" kern="1200" dirty="0">
                <a:latin typeface="Cambria"/>
                <a:cs typeface="Cambria"/>
              </a:rPr>
              <a:t>with </a:t>
            </a:r>
            <a:r>
              <a:rPr lang="en-US" sz="2100" kern="1200" dirty="0" smtClean="0">
                <a:latin typeface="Cambria"/>
                <a:cs typeface="Cambria"/>
              </a:rPr>
              <a:t>a lower risk.</a:t>
            </a:r>
            <a:endParaRPr lang="en-US" sz="2100" b="1" kern="1200" dirty="0">
              <a:latin typeface="Cambria"/>
              <a:cs typeface="Cambria"/>
            </a:endParaRPr>
          </a:p>
        </p:txBody>
      </p:sp>
      <p:pic>
        <p:nvPicPr>
          <p:cNvPr id="10" name="Picture 9"/>
          <p:cNvPicPr>
            <a:picLocks noChangeAspect="1"/>
          </p:cNvPicPr>
          <p:nvPr/>
        </p:nvPicPr>
        <p:blipFill>
          <a:blip r:embed="rId3"/>
          <a:stretch>
            <a:fillRect/>
          </a:stretch>
        </p:blipFill>
        <p:spPr>
          <a:xfrm>
            <a:off x="3933664" y="4508498"/>
            <a:ext cx="2619535" cy="1827815"/>
          </a:xfrm>
          <a:prstGeom prst="rect">
            <a:avLst/>
          </a:prstGeom>
        </p:spPr>
      </p:pic>
      <p:pic>
        <p:nvPicPr>
          <p:cNvPr id="11" name="Picture 10"/>
          <p:cNvPicPr>
            <a:picLocks noChangeAspect="1"/>
          </p:cNvPicPr>
          <p:nvPr/>
        </p:nvPicPr>
        <p:blipFill>
          <a:blip r:embed="rId4"/>
          <a:stretch>
            <a:fillRect/>
          </a:stretch>
        </p:blipFill>
        <p:spPr>
          <a:xfrm>
            <a:off x="6553200" y="4508498"/>
            <a:ext cx="2369560" cy="1847852"/>
          </a:xfrm>
          <a:prstGeom prst="rect">
            <a:avLst/>
          </a:prstGeom>
        </p:spPr>
      </p:pic>
      <p:sp>
        <p:nvSpPr>
          <p:cNvPr id="12" name="TextBox 11"/>
          <p:cNvSpPr txBox="1"/>
          <p:nvPr/>
        </p:nvSpPr>
        <p:spPr>
          <a:xfrm>
            <a:off x="3933664" y="6368458"/>
            <a:ext cx="2619535" cy="192360"/>
          </a:xfrm>
          <a:prstGeom prst="rect">
            <a:avLst/>
          </a:prstGeom>
          <a:noFill/>
        </p:spPr>
        <p:txBody>
          <a:bodyPr wrap="square" lIns="68580" tIns="34290" rIns="68580" bIns="34290" rtlCol="0">
            <a:spAutoFit/>
          </a:bodyPr>
          <a:lstStyle/>
          <a:p>
            <a:pPr algn="ctr"/>
            <a:r>
              <a:rPr lang="en-US" sz="800" kern="1200" dirty="0"/>
              <a:t>Photo Credit: Malcolm Linton/Polaris</a:t>
            </a:r>
          </a:p>
        </p:txBody>
      </p:sp>
      <p:sp>
        <p:nvSpPr>
          <p:cNvPr id="13" name="TextBox 12"/>
          <p:cNvSpPr txBox="1"/>
          <p:nvPr/>
        </p:nvSpPr>
        <p:spPr>
          <a:xfrm>
            <a:off x="6553198" y="6342842"/>
            <a:ext cx="2369562" cy="192360"/>
          </a:xfrm>
          <a:prstGeom prst="rect">
            <a:avLst/>
          </a:prstGeom>
          <a:noFill/>
        </p:spPr>
        <p:txBody>
          <a:bodyPr wrap="square" lIns="68580" tIns="34290" rIns="68580" bIns="34290" rtlCol="0">
            <a:spAutoFit/>
          </a:bodyPr>
          <a:lstStyle/>
          <a:p>
            <a:pPr algn="ctr"/>
            <a:r>
              <a:rPr lang="en-US" sz="800" kern="1200" dirty="0"/>
              <a:t>Photo Credit: Malcolm Linton/Polaris</a:t>
            </a:r>
          </a:p>
        </p:txBody>
      </p:sp>
    </p:spTree>
    <p:extLst>
      <p:ext uri="{BB962C8B-B14F-4D97-AF65-F5344CB8AC3E}">
        <p14:creationId xmlns:p14="http://schemas.microsoft.com/office/powerpoint/2010/main" val="143354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
            <a:ext cx="7620000" cy="1143000"/>
          </a:xfrm>
        </p:spPr>
        <p:txBody>
          <a:bodyPr>
            <a:normAutofit/>
          </a:bodyPr>
          <a:lstStyle/>
          <a:p>
            <a:pPr algn="l"/>
            <a:r>
              <a:rPr lang="en-US" sz="4000" b="1" dirty="0" smtClean="0">
                <a:solidFill>
                  <a:schemeClr val="accent4">
                    <a:lumMod val="75000"/>
                  </a:schemeClr>
                </a:solidFill>
                <a:latin typeface="Cambria"/>
                <a:cs typeface="Cambria"/>
              </a:rPr>
              <a:t>Conclusions</a:t>
            </a:r>
            <a:endParaRPr lang="en-US" sz="4000" dirty="0">
              <a:solidFill>
                <a:schemeClr val="accent4">
                  <a:lumMod val="75000"/>
                </a:schemeClr>
              </a:solidFill>
              <a:latin typeface="Cambria"/>
              <a:cs typeface="Cambria"/>
            </a:endParaRPr>
          </a:p>
        </p:txBody>
      </p:sp>
      <p:sp>
        <p:nvSpPr>
          <p:cNvPr id="3" name="Content Placeholder 2"/>
          <p:cNvSpPr>
            <a:spLocks noGrp="1"/>
          </p:cNvSpPr>
          <p:nvPr>
            <p:ph idx="1"/>
          </p:nvPr>
        </p:nvSpPr>
        <p:spPr>
          <a:xfrm>
            <a:off x="404280" y="1155117"/>
            <a:ext cx="8136587" cy="3449226"/>
          </a:xfrm>
        </p:spPr>
        <p:txBody>
          <a:bodyPr>
            <a:normAutofit fontScale="77500" lnSpcReduction="20000"/>
          </a:bodyPr>
          <a:lstStyle/>
          <a:p>
            <a:pPr marL="112258" indent="0">
              <a:spcAft>
                <a:spcPts val="1000"/>
              </a:spcAft>
              <a:buNone/>
            </a:pPr>
            <a:r>
              <a:rPr lang="en-US" sz="4000" b="1" dirty="0">
                <a:solidFill>
                  <a:schemeClr val="accent2">
                    <a:lumMod val="75000"/>
                  </a:schemeClr>
                </a:solidFill>
                <a:latin typeface="Cambria"/>
                <a:cs typeface="Cambria"/>
              </a:rPr>
              <a:t>High PWID mortality rates stemmed from HIV, but also other structural factors</a:t>
            </a:r>
            <a:r>
              <a:rPr lang="en-US" sz="4000" b="1" dirty="0" smtClean="0">
                <a:solidFill>
                  <a:schemeClr val="accent2">
                    <a:lumMod val="75000"/>
                  </a:schemeClr>
                </a:solidFill>
                <a:latin typeface="Cambria"/>
                <a:cs typeface="Cambria"/>
              </a:rPr>
              <a:t>.</a:t>
            </a:r>
          </a:p>
          <a:p>
            <a:pPr marL="635000" indent="-352425">
              <a:lnSpc>
                <a:spcPct val="120000"/>
              </a:lnSpc>
              <a:spcAft>
                <a:spcPts val="1000"/>
              </a:spcAft>
            </a:pPr>
            <a:r>
              <a:rPr lang="en-US" sz="3100" dirty="0">
                <a:latin typeface="Cambria"/>
                <a:cs typeface="Cambria"/>
              </a:rPr>
              <a:t>There is a need for improved access to no-cost ART and </a:t>
            </a:r>
            <a:r>
              <a:rPr lang="en-US" sz="3100" dirty="0" smtClean="0">
                <a:latin typeface="Cambria"/>
                <a:cs typeface="Cambria"/>
              </a:rPr>
              <a:t>MAT </a:t>
            </a:r>
            <a:r>
              <a:rPr lang="en-US" sz="3100" dirty="0">
                <a:latin typeface="Cambria"/>
                <a:cs typeface="Cambria"/>
              </a:rPr>
              <a:t>to reduce mortality</a:t>
            </a:r>
            <a:r>
              <a:rPr lang="en-US" sz="3100" dirty="0" smtClean="0">
                <a:latin typeface="Cambria"/>
                <a:cs typeface="Cambria"/>
              </a:rPr>
              <a:t>.</a:t>
            </a:r>
          </a:p>
          <a:p>
            <a:pPr marL="635000" indent="-352425">
              <a:lnSpc>
                <a:spcPct val="120000"/>
              </a:lnSpc>
              <a:spcAft>
                <a:spcPts val="1000"/>
              </a:spcAft>
            </a:pPr>
            <a:r>
              <a:rPr lang="en-US" sz="3100" dirty="0">
                <a:latin typeface="Cambria"/>
                <a:cs typeface="Cambria"/>
              </a:rPr>
              <a:t>Safe consumption facilities and alternative income acquisition opportunities could also make PWID safer.</a:t>
            </a:r>
          </a:p>
          <a:p>
            <a:pPr marL="635000" indent="-352425">
              <a:spcAft>
                <a:spcPts val="1000"/>
              </a:spcAft>
            </a:pPr>
            <a:endParaRPr lang="en-US" sz="3400" dirty="0">
              <a:latin typeface="Cambria"/>
              <a:cs typeface="Cambria"/>
            </a:endParaRPr>
          </a:p>
          <a:p>
            <a:pPr marL="112258" indent="0">
              <a:spcAft>
                <a:spcPts val="1000"/>
              </a:spcAft>
              <a:buNone/>
            </a:pPr>
            <a:endParaRPr lang="en-US" sz="2800" b="1" dirty="0">
              <a:solidFill>
                <a:schemeClr val="accent2">
                  <a:lumMod val="75000"/>
                </a:schemeClr>
              </a:solidFill>
              <a:latin typeface="Cambria"/>
              <a:cs typeface="Cambria"/>
            </a:endParaRPr>
          </a:p>
        </p:txBody>
      </p:sp>
      <p:sp>
        <p:nvSpPr>
          <p:cNvPr id="4" name="Slide Number Placeholder 3"/>
          <p:cNvSpPr>
            <a:spLocks noGrp="1"/>
          </p:cNvSpPr>
          <p:nvPr>
            <p:ph type="sldNum" sz="quarter" idx="12"/>
          </p:nvPr>
        </p:nvSpPr>
        <p:spPr/>
        <p:txBody>
          <a:bodyPr/>
          <a:lstStyle/>
          <a:p>
            <a:fld id="{8384A792-126F-BE42-AB4E-A1C6230EE298}" type="slidenum">
              <a:rPr lang="en-US" smtClean="0"/>
              <a:pPr/>
              <a:t>5</a:t>
            </a:fld>
            <a:endParaRPr lang="en-US" dirty="0"/>
          </a:p>
        </p:txBody>
      </p:sp>
      <p:sp>
        <p:nvSpPr>
          <p:cNvPr id="5" name="Rectangle 4"/>
          <p:cNvSpPr/>
          <p:nvPr/>
        </p:nvSpPr>
        <p:spPr>
          <a:xfrm>
            <a:off x="404279" y="3986901"/>
            <a:ext cx="4323169" cy="2308324"/>
          </a:xfrm>
          <a:prstGeom prst="rect">
            <a:avLst/>
          </a:prstGeom>
        </p:spPr>
        <p:txBody>
          <a:bodyPr wrap="square">
            <a:spAutoFit/>
          </a:bodyPr>
          <a:lstStyle/>
          <a:p>
            <a:pPr marL="635000" indent="-352425">
              <a:spcAft>
                <a:spcPts val="1000"/>
              </a:spcAft>
              <a:buFont typeface="Arial"/>
              <a:buChar char="•"/>
            </a:pPr>
            <a:r>
              <a:rPr lang="en-US" sz="2400" dirty="0" smtClean="0">
                <a:latin typeface="Cambria"/>
                <a:cs typeface="Cambria"/>
              </a:rPr>
              <a:t>Further </a:t>
            </a:r>
            <a:r>
              <a:rPr lang="en-US" sz="2400" dirty="0">
                <a:latin typeface="Cambria"/>
                <a:cs typeface="Cambria"/>
              </a:rPr>
              <a:t>reform, training, and other interventions are needed to ensure that law enforcement encounters result in linkage to care. </a:t>
            </a:r>
          </a:p>
        </p:txBody>
      </p:sp>
      <p:pic>
        <p:nvPicPr>
          <p:cNvPr id="6" name="Picture 5"/>
          <p:cNvPicPr>
            <a:picLocks noChangeAspect="1"/>
          </p:cNvPicPr>
          <p:nvPr/>
        </p:nvPicPr>
        <p:blipFill>
          <a:blip r:embed="rId3"/>
          <a:stretch>
            <a:fillRect/>
          </a:stretch>
        </p:blipFill>
        <p:spPr>
          <a:xfrm>
            <a:off x="4780368" y="4092747"/>
            <a:ext cx="3747672" cy="2292874"/>
          </a:xfrm>
          <a:prstGeom prst="rect">
            <a:avLst/>
          </a:prstGeom>
        </p:spPr>
      </p:pic>
      <p:sp>
        <p:nvSpPr>
          <p:cNvPr id="7" name="Rectangle 6"/>
          <p:cNvSpPr/>
          <p:nvPr/>
        </p:nvSpPr>
        <p:spPr>
          <a:xfrm>
            <a:off x="4793195" y="6332698"/>
            <a:ext cx="3747672" cy="276999"/>
          </a:xfrm>
          <a:prstGeom prst="rect">
            <a:avLst/>
          </a:prstGeom>
        </p:spPr>
        <p:txBody>
          <a:bodyPr wrap="square">
            <a:spAutoFit/>
          </a:bodyPr>
          <a:lstStyle/>
          <a:p>
            <a:pPr algn="ctr"/>
            <a:r>
              <a:rPr lang="en-US" sz="1200" dirty="0"/>
              <a:t>Photo Credit: Malcolm Linton/Polaris</a:t>
            </a:r>
          </a:p>
        </p:txBody>
      </p:sp>
    </p:spTree>
    <p:extLst>
      <p:ext uri="{BB962C8B-B14F-4D97-AF65-F5344CB8AC3E}">
        <p14:creationId xmlns:p14="http://schemas.microsoft.com/office/powerpoint/2010/main" val="243454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4516550"/>
            <a:ext cx="9143999" cy="1164062"/>
          </a:xfrm>
        </p:spPr>
        <p:txBody>
          <a:bodyPr>
            <a:normAutofit/>
          </a:bodyPr>
          <a:lstStyle/>
          <a:p>
            <a:pPr marL="0" indent="0" algn="ctr">
              <a:buNone/>
            </a:pPr>
            <a:r>
              <a:rPr lang="en-US" sz="6000" b="1" dirty="0" smtClean="0">
                <a:solidFill>
                  <a:srgbClr val="1F5FA0"/>
                </a:solidFill>
              </a:rPr>
              <a:t>Thank you!</a:t>
            </a:r>
            <a:endParaRPr lang="en-US" sz="6000" b="1" dirty="0">
              <a:solidFill>
                <a:srgbClr val="1F5FA0"/>
              </a:solidFill>
            </a:endParaRPr>
          </a:p>
        </p:txBody>
      </p:sp>
      <p:sp>
        <p:nvSpPr>
          <p:cNvPr id="2" name="Slide Number Placeholder 1"/>
          <p:cNvSpPr>
            <a:spLocks noGrp="1"/>
          </p:cNvSpPr>
          <p:nvPr>
            <p:ph type="sldNum" sz="quarter" idx="12"/>
          </p:nvPr>
        </p:nvSpPr>
        <p:spPr/>
        <p:txBody>
          <a:bodyPr/>
          <a:lstStyle/>
          <a:p>
            <a:fld id="{8384A792-126F-BE42-AB4E-A1C6230EE298}" type="slidenum">
              <a:rPr lang="en-US" smtClean="0"/>
              <a:pPr/>
              <a:t>6</a:t>
            </a:fld>
            <a:endParaRPr lang="en-US" dirty="0"/>
          </a:p>
        </p:txBody>
      </p:sp>
      <p:sp>
        <p:nvSpPr>
          <p:cNvPr id="3" name="Rectangle 2"/>
          <p:cNvSpPr/>
          <p:nvPr/>
        </p:nvSpPr>
        <p:spPr>
          <a:xfrm>
            <a:off x="393547" y="705646"/>
            <a:ext cx="8293253" cy="3046988"/>
          </a:xfrm>
          <a:prstGeom prst="rect">
            <a:avLst/>
          </a:prstGeom>
        </p:spPr>
        <p:txBody>
          <a:bodyPr wrap="square">
            <a:spAutoFit/>
          </a:bodyPr>
          <a:lstStyle/>
          <a:p>
            <a:pPr marL="119062" algn="ctr"/>
            <a:r>
              <a:rPr lang="en-US" sz="2400" b="1" dirty="0" smtClean="0">
                <a:solidFill>
                  <a:srgbClr val="072C62"/>
                </a:solidFill>
                <a:latin typeface="Cambria"/>
                <a:cs typeface="Cambria"/>
              </a:rPr>
              <a:t>FUNDING</a:t>
            </a:r>
          </a:p>
          <a:p>
            <a:pPr algn="ctr"/>
            <a:r>
              <a:rPr lang="en-US" sz="2400" dirty="0">
                <a:solidFill>
                  <a:srgbClr val="000000"/>
                </a:solidFill>
                <a:latin typeface="Cambria"/>
                <a:cs typeface="Cambria"/>
              </a:rPr>
              <a:t>This study was funded by NIH/NIDA R37DA019829 (PI: Strathdee). Dr. West is funded by NIH/NIDA K01DA041233(PI: West) and by Fogarty-funded GloCal R25TW009343 from the UC Global Health Institute</a:t>
            </a:r>
            <a:r>
              <a:rPr lang="en-US" sz="2400" dirty="0" smtClean="0">
                <a:solidFill>
                  <a:srgbClr val="000000"/>
                </a:solidFill>
                <a:latin typeface="Cambria"/>
                <a:cs typeface="Cambria"/>
              </a:rPr>
              <a:t>.</a:t>
            </a:r>
            <a:endParaRPr lang="en-US" sz="2400" dirty="0">
              <a:solidFill>
                <a:srgbClr val="000000"/>
              </a:solidFill>
              <a:latin typeface="Cambria"/>
              <a:cs typeface="Cambria"/>
            </a:endParaRPr>
          </a:p>
          <a:p>
            <a:pPr marL="119062" algn="ctr"/>
            <a:endParaRPr lang="en-US" sz="2400" dirty="0" smtClean="0">
              <a:solidFill>
                <a:srgbClr val="072C62"/>
              </a:solidFill>
              <a:latin typeface="Cambria"/>
              <a:cs typeface="Cambria"/>
            </a:endParaRPr>
          </a:p>
          <a:p>
            <a:pPr marL="119062" algn="ctr"/>
            <a:r>
              <a:rPr lang="en-US" sz="2400" b="1" dirty="0" smtClean="0">
                <a:solidFill>
                  <a:srgbClr val="072C62"/>
                </a:solidFill>
                <a:latin typeface="Cambria"/>
                <a:cs typeface="Cambria"/>
              </a:rPr>
              <a:t>CONFLICTS</a:t>
            </a:r>
          </a:p>
          <a:p>
            <a:pPr marL="119062" algn="ctr"/>
            <a:r>
              <a:rPr lang="en-US" sz="2400" b="1" dirty="0" smtClean="0">
                <a:solidFill>
                  <a:srgbClr val="072C62"/>
                </a:solidFill>
                <a:latin typeface="Cambria"/>
                <a:cs typeface="Cambria"/>
              </a:rPr>
              <a:t> </a:t>
            </a:r>
            <a:r>
              <a:rPr lang="en-US" sz="2400" dirty="0">
                <a:solidFill>
                  <a:srgbClr val="000000"/>
                </a:solidFill>
                <a:latin typeface="Cambria"/>
                <a:cs typeface="Cambria"/>
              </a:rPr>
              <a:t>No conflicts of interest to report</a:t>
            </a:r>
          </a:p>
        </p:txBody>
      </p:sp>
    </p:spTree>
    <p:extLst>
      <p:ext uri="{BB962C8B-B14F-4D97-AF65-F5344CB8AC3E}">
        <p14:creationId xmlns:p14="http://schemas.microsoft.com/office/powerpoint/2010/main" val="1350768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97409</TotalTime>
  <Words>1016</Words>
  <Application>Microsoft Office PowerPoint</Application>
  <PresentationFormat>On-screen Show (4:3)</PresentationFormat>
  <Paragraphs>82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Cambria</vt:lpstr>
      <vt:lpstr>Office Theme</vt:lpstr>
      <vt:lpstr>Causes and Predictors of Mortality among  People who Inject Drugs in Tijuana: 2011-2017</vt:lpstr>
      <vt:lpstr>Background</vt:lpstr>
      <vt:lpstr>Methods</vt:lpstr>
      <vt:lpstr>Key Findings</vt:lpstr>
      <vt:lpstr>Conclusions</vt:lpstr>
      <vt:lpstr>PowerPoint Presentation</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Venues and Risk Networks: Contexts of Substance Use and HIV among High Risk Women</dc:title>
  <dc:creator>Brooke West</dc:creator>
  <cp:lastModifiedBy>Saal</cp:lastModifiedBy>
  <cp:revision>737</cp:revision>
  <cp:lastPrinted>2017-02-16T21:35:49Z</cp:lastPrinted>
  <dcterms:created xsi:type="dcterms:W3CDTF">2015-05-09T16:46:53Z</dcterms:created>
  <dcterms:modified xsi:type="dcterms:W3CDTF">2018-07-24T06:39:00Z</dcterms:modified>
</cp:coreProperties>
</file>